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sldIdLst>
    <p:sldId id="256" r:id="rId2"/>
    <p:sldId id="257" r:id="rId3"/>
    <p:sldId id="258" r:id="rId4"/>
    <p:sldId id="260" r:id="rId5"/>
    <p:sldId id="259" r:id="rId6"/>
    <p:sldId id="283" r:id="rId7"/>
    <p:sldId id="284" r:id="rId8"/>
    <p:sldId id="285" r:id="rId9"/>
    <p:sldId id="269" r:id="rId10"/>
    <p:sldId id="286" r:id="rId11"/>
    <p:sldId id="287" r:id="rId12"/>
    <p:sldId id="261" r:id="rId13"/>
    <p:sldId id="313" r:id="rId14"/>
    <p:sldId id="307" r:id="rId15"/>
    <p:sldId id="288" r:id="rId16"/>
    <p:sldId id="354" r:id="rId17"/>
    <p:sldId id="352" r:id="rId18"/>
    <p:sldId id="353" r:id="rId19"/>
    <p:sldId id="289" r:id="rId20"/>
    <p:sldId id="290" r:id="rId21"/>
    <p:sldId id="291" r:id="rId22"/>
    <p:sldId id="292" r:id="rId23"/>
    <p:sldId id="293" r:id="rId24"/>
    <p:sldId id="294" r:id="rId25"/>
    <p:sldId id="295" r:id="rId26"/>
    <p:sldId id="297" r:id="rId27"/>
    <p:sldId id="296" r:id="rId28"/>
    <p:sldId id="310" r:id="rId29"/>
    <p:sldId id="306" r:id="rId30"/>
    <p:sldId id="298" r:id="rId31"/>
    <p:sldId id="299" r:id="rId32"/>
    <p:sldId id="311" r:id="rId33"/>
    <p:sldId id="300" r:id="rId34"/>
    <p:sldId id="312" r:id="rId35"/>
    <p:sldId id="308" r:id="rId36"/>
    <p:sldId id="302" r:id="rId37"/>
    <p:sldId id="305" r:id="rId38"/>
    <p:sldId id="309" r:id="rId39"/>
    <p:sldId id="272" r:id="rId40"/>
    <p:sldId id="314" r:id="rId41"/>
    <p:sldId id="315" r:id="rId42"/>
    <p:sldId id="317" r:id="rId43"/>
    <p:sldId id="318" r:id="rId44"/>
    <p:sldId id="319" r:id="rId45"/>
    <p:sldId id="320" r:id="rId46"/>
    <p:sldId id="316" r:id="rId47"/>
    <p:sldId id="355" r:id="rId48"/>
    <p:sldId id="274" r:id="rId49"/>
    <p:sldId id="322" r:id="rId50"/>
    <p:sldId id="321" r:id="rId51"/>
    <p:sldId id="323" r:id="rId52"/>
    <p:sldId id="280" r:id="rId53"/>
    <p:sldId id="359" r:id="rId54"/>
    <p:sldId id="360" r:id="rId55"/>
    <p:sldId id="263" r:id="rId56"/>
    <p:sldId id="282" r:id="rId57"/>
    <p:sldId id="324" r:id="rId58"/>
    <p:sldId id="325" r:id="rId59"/>
    <p:sldId id="329" r:id="rId60"/>
    <p:sldId id="327" r:id="rId61"/>
    <p:sldId id="328" r:id="rId62"/>
    <p:sldId id="281" r:id="rId63"/>
    <p:sldId id="356" r:id="rId64"/>
    <p:sldId id="275" r:id="rId65"/>
    <p:sldId id="358" r:id="rId66"/>
    <p:sldId id="357" r:id="rId67"/>
    <p:sldId id="264" r:id="rId68"/>
    <p:sldId id="277" r:id="rId69"/>
    <p:sldId id="330" r:id="rId70"/>
    <p:sldId id="331" r:id="rId71"/>
    <p:sldId id="332" r:id="rId72"/>
    <p:sldId id="333" r:id="rId73"/>
    <p:sldId id="334" r:id="rId74"/>
    <p:sldId id="335" r:id="rId75"/>
    <p:sldId id="336" r:id="rId76"/>
    <p:sldId id="337" r:id="rId77"/>
    <p:sldId id="338" r:id="rId78"/>
    <p:sldId id="345" r:id="rId79"/>
    <p:sldId id="344" r:id="rId80"/>
    <p:sldId id="343" r:id="rId81"/>
    <p:sldId id="342" r:id="rId82"/>
    <p:sldId id="346" r:id="rId83"/>
    <p:sldId id="341" r:id="rId84"/>
    <p:sldId id="340" r:id="rId85"/>
    <p:sldId id="339" r:id="rId86"/>
    <p:sldId id="350" r:id="rId87"/>
    <p:sldId id="349" r:id="rId88"/>
    <p:sldId id="348" r:id="rId89"/>
    <p:sldId id="347" r:id="rId90"/>
    <p:sldId id="351" r:id="rId91"/>
    <p:sldId id="278" r:id="rId9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56" y="-27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2D5EA8C-31D8-4AE2-B882-84C84F479477}" type="datetimeFigureOut">
              <a:rPr lang="en-US"/>
              <a:pPr>
                <a:defRPr/>
              </a:pPr>
              <a:t>12/17/2018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1F5670-D3F4-45C7-B985-727ECBBC4E31}" type="slidenum">
              <a:rPr lang="en-US"/>
              <a:pPr>
                <a:defRPr/>
              </a:pPr>
              <a:t>‹#›</a:t>
            </a:fld>
            <a:endParaRPr lang="en-US"/>
          </a:p>
        </p:txBody>
      </p:sp>
    </p:spTree>
    <p:extLst>
      <p:ext uri="{BB962C8B-B14F-4D97-AF65-F5344CB8AC3E}">
        <p14:creationId xmlns:p14="http://schemas.microsoft.com/office/powerpoint/2010/main" val="335224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59876BE-1A06-47CE-A4A2-6C5C1D1C326F}" type="datetimeFigureOut">
              <a:rPr lang="en-US"/>
              <a:pPr>
                <a:defRPr/>
              </a:pPr>
              <a:t>12/17/2018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E3F1DD-6A4D-4A6A-9723-33B3A792EBB9}" type="slidenum">
              <a:rPr lang="en-US"/>
              <a:pPr>
                <a:defRPr/>
              </a:pPr>
              <a:t>‹#›</a:t>
            </a:fld>
            <a:endParaRPr lang="en-US"/>
          </a:p>
        </p:txBody>
      </p:sp>
    </p:spTree>
    <p:extLst>
      <p:ext uri="{BB962C8B-B14F-4D97-AF65-F5344CB8AC3E}">
        <p14:creationId xmlns:p14="http://schemas.microsoft.com/office/powerpoint/2010/main" val="199284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CE2D721-3603-4DC2-ACAB-C8C719AFE1B1}" type="datetimeFigureOut">
              <a:rPr lang="en-US"/>
              <a:pPr>
                <a:defRPr/>
              </a:pPr>
              <a:t>12/17/2018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1A63DAF-319D-456B-AC92-51897CFD44FC}" type="slidenum">
              <a:rPr lang="en-US"/>
              <a:pPr>
                <a:defRPr/>
              </a:pPr>
              <a:t>‹#›</a:t>
            </a:fld>
            <a:endParaRPr lang="en-US"/>
          </a:p>
        </p:txBody>
      </p:sp>
    </p:spTree>
    <p:extLst>
      <p:ext uri="{BB962C8B-B14F-4D97-AF65-F5344CB8AC3E}">
        <p14:creationId xmlns:p14="http://schemas.microsoft.com/office/powerpoint/2010/main" val="390028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D9CD17A-954D-467D-91A5-E7BCAA89A8CF}" type="datetimeFigureOut">
              <a:rPr lang="en-US"/>
              <a:pPr>
                <a:defRPr/>
              </a:pPr>
              <a:t>12/17/2018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3E33BD-E18E-4BE1-9714-EE4282389175}" type="slidenum">
              <a:rPr lang="en-US"/>
              <a:pPr>
                <a:defRPr/>
              </a:pPr>
              <a:t>‹#›</a:t>
            </a:fld>
            <a:endParaRPr lang="en-US"/>
          </a:p>
        </p:txBody>
      </p:sp>
    </p:spTree>
    <p:extLst>
      <p:ext uri="{BB962C8B-B14F-4D97-AF65-F5344CB8AC3E}">
        <p14:creationId xmlns:p14="http://schemas.microsoft.com/office/powerpoint/2010/main" val="723689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B7D8F27-B1E0-4579-A0D4-F4DE761D87B0}" type="datetimeFigureOut">
              <a:rPr lang="en-US"/>
              <a:pPr>
                <a:defRPr/>
              </a:pPr>
              <a:t>12/17/2018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794A030-EF6A-4762-B30C-DE8655F57C18}" type="slidenum">
              <a:rPr lang="en-US"/>
              <a:pPr>
                <a:defRPr/>
              </a:pPr>
              <a:t>‹#›</a:t>
            </a:fld>
            <a:endParaRPr lang="en-US"/>
          </a:p>
        </p:txBody>
      </p:sp>
    </p:spTree>
    <p:extLst>
      <p:ext uri="{BB962C8B-B14F-4D97-AF65-F5344CB8AC3E}">
        <p14:creationId xmlns:p14="http://schemas.microsoft.com/office/powerpoint/2010/main" val="373513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1E9A495-73A6-4F65-8AAC-5D89FFE343E7}" type="datetimeFigureOut">
              <a:rPr lang="en-US"/>
              <a:pPr>
                <a:defRPr/>
              </a:pPr>
              <a:t>12/17/2018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67087B-68C8-47F2-B5D0-EF32CB23F865}" type="slidenum">
              <a:rPr lang="en-US"/>
              <a:pPr>
                <a:defRPr/>
              </a:pPr>
              <a:t>‹#›</a:t>
            </a:fld>
            <a:endParaRPr lang="en-US"/>
          </a:p>
        </p:txBody>
      </p:sp>
    </p:spTree>
    <p:extLst>
      <p:ext uri="{BB962C8B-B14F-4D97-AF65-F5344CB8AC3E}">
        <p14:creationId xmlns:p14="http://schemas.microsoft.com/office/powerpoint/2010/main" val="167112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4590D62-48B1-4815-B83E-6D1A5DC794AF}" type="datetimeFigureOut">
              <a:rPr lang="en-US"/>
              <a:pPr>
                <a:defRPr/>
              </a:pPr>
              <a:t>12/17/2018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497330-42CC-42AC-87F9-5A3675C691E0}" type="slidenum">
              <a:rPr lang="en-US"/>
              <a:pPr>
                <a:defRPr/>
              </a:pPr>
              <a:t>‹#›</a:t>
            </a:fld>
            <a:endParaRPr lang="en-US"/>
          </a:p>
        </p:txBody>
      </p:sp>
    </p:spTree>
    <p:extLst>
      <p:ext uri="{BB962C8B-B14F-4D97-AF65-F5344CB8AC3E}">
        <p14:creationId xmlns:p14="http://schemas.microsoft.com/office/powerpoint/2010/main" val="209857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FD49768-A570-41B7-95C0-54055C4A81EA}" type="datetimeFigureOut">
              <a:rPr lang="en-US"/>
              <a:pPr>
                <a:defRPr/>
              </a:pPr>
              <a:t>12/17/2018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06CAFDE-0C38-456D-B802-21864C3F830D}" type="slidenum">
              <a:rPr lang="en-US"/>
              <a:pPr>
                <a:defRPr/>
              </a:pPr>
              <a:t>‹#›</a:t>
            </a:fld>
            <a:endParaRPr lang="en-US"/>
          </a:p>
        </p:txBody>
      </p:sp>
    </p:spTree>
    <p:extLst>
      <p:ext uri="{BB962C8B-B14F-4D97-AF65-F5344CB8AC3E}">
        <p14:creationId xmlns:p14="http://schemas.microsoft.com/office/powerpoint/2010/main" val="300509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923B2D8-3E52-4F62-9DC4-54C38533946B}" type="datetimeFigureOut">
              <a:rPr lang="en-US"/>
              <a:pPr>
                <a:defRPr/>
              </a:pPr>
              <a:t>12/17/2018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4B0D651-56A8-4CE0-9D94-65BDDFDEBFA7}" type="slidenum">
              <a:rPr lang="en-US"/>
              <a:pPr>
                <a:defRPr/>
              </a:pPr>
              <a:t>‹#›</a:t>
            </a:fld>
            <a:endParaRPr lang="en-US"/>
          </a:p>
        </p:txBody>
      </p:sp>
    </p:spTree>
    <p:extLst>
      <p:ext uri="{BB962C8B-B14F-4D97-AF65-F5344CB8AC3E}">
        <p14:creationId xmlns:p14="http://schemas.microsoft.com/office/powerpoint/2010/main" val="262345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B30D5C-5BFF-46B6-BA99-36AC4468BF79}" type="datetimeFigureOut">
              <a:rPr lang="en-US"/>
              <a:pPr>
                <a:defRPr/>
              </a:pPr>
              <a:t>12/17/2018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7F8457-8BC5-42F4-9665-36B7DF8528E8}" type="slidenum">
              <a:rPr lang="en-US"/>
              <a:pPr>
                <a:defRPr/>
              </a:pPr>
              <a:t>‹#›</a:t>
            </a:fld>
            <a:endParaRPr lang="en-US"/>
          </a:p>
        </p:txBody>
      </p:sp>
    </p:spTree>
    <p:extLst>
      <p:ext uri="{BB962C8B-B14F-4D97-AF65-F5344CB8AC3E}">
        <p14:creationId xmlns:p14="http://schemas.microsoft.com/office/powerpoint/2010/main" val="50674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7F9CFCE-761F-40B2-848A-CB9D594FBAFC}" type="datetimeFigureOut">
              <a:rPr lang="en-US"/>
              <a:pPr>
                <a:defRPr/>
              </a:pPr>
              <a:t>12/17/2018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370734B-61FB-498A-8F45-B91ADB27494E}" type="slidenum">
              <a:rPr lang="en-US"/>
              <a:pPr>
                <a:defRPr/>
              </a:pPr>
              <a:t>‹#›</a:t>
            </a:fld>
            <a:endParaRPr lang="en-US"/>
          </a:p>
        </p:txBody>
      </p:sp>
    </p:spTree>
    <p:extLst>
      <p:ext uri="{BB962C8B-B14F-4D97-AF65-F5344CB8AC3E}">
        <p14:creationId xmlns:p14="http://schemas.microsoft.com/office/powerpoint/2010/main" val="401547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5000" r="-5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0E64A2-E0A4-4DC6-9829-7CF64BBF5B65}" type="datetimeFigureOut">
              <a:rPr lang="en-US"/>
              <a:pPr>
                <a:defRPr/>
              </a:pPr>
              <a:t>12/17/2018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6E01495-F694-4C46-966A-5FC739EB7C9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US" dirty="0"/>
              <a:t>Senior Design Project</a:t>
            </a:r>
          </a:p>
        </p:txBody>
      </p:sp>
      <p:sp>
        <p:nvSpPr>
          <p:cNvPr id="5123" name="Subtitle 2"/>
          <p:cNvSpPr>
            <a:spLocks noGrp="1"/>
          </p:cNvSpPr>
          <p:nvPr>
            <p:ph type="subTitle" idx="1"/>
          </p:nvPr>
        </p:nvSpPr>
        <p:spPr/>
        <p:txBody>
          <a:bodyPr rtlCol="0">
            <a:normAutofit/>
          </a:bodyPr>
          <a:lstStyle/>
          <a:p>
            <a:pPr marL="63500" eaLnBrk="1" fontAlgn="auto" hangingPunct="1">
              <a:spcAft>
                <a:spcPts val="0"/>
              </a:spcAft>
              <a:defRPr/>
            </a:pPr>
            <a:r>
              <a:rPr lang="en-US" dirty="0"/>
              <a:t>Bovidae Framework – </a:t>
            </a:r>
            <a:r>
              <a:rPr lang="en-US" dirty="0" smtClean="0"/>
              <a:t>A </a:t>
            </a:r>
            <a:r>
              <a:rPr lang="en-US" dirty="0"/>
              <a:t>easy way to build full-featured web applications</a:t>
            </a:r>
          </a:p>
          <a:p>
            <a:pPr marL="63500" eaLnBrk="1" fontAlgn="auto" hangingPunct="1">
              <a:spcAft>
                <a:spcPts val="0"/>
              </a:spcAft>
              <a:defRPr/>
            </a:pPr>
            <a:r>
              <a:rPr lang="en-US" sz="1400" dirty="0"/>
              <a:t>Supervised By: Ms. </a:t>
            </a:r>
            <a:r>
              <a:rPr lang="en-US" sz="1400" dirty="0" err="1"/>
              <a:t>Sumera</a:t>
            </a:r>
            <a:r>
              <a:rPr lang="en-US" sz="1400" dirty="0"/>
              <a:t> (Assistant Professor)</a:t>
            </a:r>
          </a:p>
        </p:txBody>
      </p:sp>
      <p:pic>
        <p:nvPicPr>
          <p:cNvPr id="2052" name="Picture 3" descr="Riphah.jpg"/>
          <p:cNvPicPr>
            <a:picLocks noChangeAspect="1"/>
          </p:cNvPicPr>
          <p:nvPr/>
        </p:nvPicPr>
        <p:blipFill>
          <a:blip r:embed="rId3" cstate="print">
            <a:extLst>
              <a:ext uri="{28A0092B-C50C-407E-A947-70E740481C1C}">
                <a14:useLocalDpi xmlns:a14="http://schemas.microsoft.com/office/drawing/2010/main" val="0"/>
              </a:ext>
            </a:extLst>
          </a:blip>
          <a:srcRect l="3033" t="4065" r="6926" b="4926"/>
          <a:stretch>
            <a:fillRect/>
          </a:stretch>
        </p:blipFill>
        <p:spPr bwMode="auto">
          <a:xfrm>
            <a:off x="4076700" y="1295400"/>
            <a:ext cx="990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pPr fontAlgn="t"/>
            <a:r>
              <a:rPr lang="en-US" sz="2800" dirty="0"/>
              <a:t>Bovidae framework will have following features:</a:t>
            </a:r>
          </a:p>
          <a:p>
            <a:pPr lvl="1" fontAlgn="t"/>
            <a:r>
              <a:rPr lang="en-US" dirty="0"/>
              <a:t>Well Organized File Architecture</a:t>
            </a:r>
          </a:p>
          <a:p>
            <a:pPr lvl="1" fontAlgn="t"/>
            <a:r>
              <a:rPr lang="en-US" dirty="0"/>
              <a:t>Session and Cookie Handling</a:t>
            </a:r>
          </a:p>
          <a:p>
            <a:pPr lvl="1" fontAlgn="t"/>
            <a:r>
              <a:rPr lang="en-US" dirty="0"/>
              <a:t>Integration of Different Email Clients</a:t>
            </a:r>
          </a:p>
          <a:p>
            <a:pPr lvl="1" fontAlgn="t"/>
            <a:r>
              <a:rPr lang="en-US" dirty="0"/>
              <a:t>Template Engine</a:t>
            </a:r>
          </a:p>
          <a:p>
            <a:pPr lvl="1" fontAlgn="t"/>
            <a:r>
              <a:rPr lang="en-US" dirty="0"/>
              <a:t>Less file size</a:t>
            </a:r>
          </a:p>
          <a:p>
            <a:pPr lvl="1" fontAlgn="t"/>
            <a:r>
              <a:rPr lang="en-US" dirty="0"/>
              <a:t>Less Code which speeds up your development</a:t>
            </a:r>
          </a:p>
          <a:p>
            <a:pPr lvl="1" fontAlgn="t"/>
            <a:r>
              <a:rPr lang="en-US" dirty="0"/>
              <a:t>Cache management</a:t>
            </a:r>
          </a:p>
        </p:txBody>
      </p:sp>
    </p:spTree>
    <p:extLst>
      <p:ext uri="{BB962C8B-B14F-4D97-AF65-F5344CB8AC3E}">
        <p14:creationId xmlns:p14="http://schemas.microsoft.com/office/powerpoint/2010/main" val="145794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pPr lvl="1" fontAlgn="t"/>
            <a:r>
              <a:rPr lang="en-US" dirty="0"/>
              <a:t>Reduce occurrence of error</a:t>
            </a:r>
          </a:p>
          <a:p>
            <a:pPr lvl="1" fontAlgn="t"/>
            <a:r>
              <a:rPr lang="en-US" dirty="0"/>
              <a:t>Security</a:t>
            </a:r>
          </a:p>
          <a:p>
            <a:pPr lvl="1"/>
            <a:r>
              <a:rPr lang="en-US" dirty="0"/>
              <a:t>Template engine.</a:t>
            </a:r>
          </a:p>
          <a:p>
            <a:pPr lvl="1"/>
            <a:r>
              <a:rPr lang="en-US" dirty="0"/>
              <a:t>Boot loader </a:t>
            </a:r>
          </a:p>
          <a:p>
            <a:pPr lvl="1"/>
            <a:r>
              <a:rPr lang="en-US" dirty="0"/>
              <a:t>Routing </a:t>
            </a:r>
          </a:p>
          <a:p>
            <a:pPr lvl="1" fontAlgn="t"/>
            <a:r>
              <a:rPr lang="en-US" dirty="0"/>
              <a:t>It also have ORM which allows us to represent or map relational database and generate SQL statements</a:t>
            </a:r>
          </a:p>
          <a:p>
            <a:pPr lvl="0" fontAlgn="t"/>
            <a:endParaRPr lang="en-US" dirty="0"/>
          </a:p>
          <a:p>
            <a:pPr eaLnBrk="1" hangingPunct="1"/>
            <a:endParaRPr lang="en-US" dirty="0"/>
          </a:p>
          <a:p>
            <a:pPr lvl="0"/>
            <a:endParaRPr lang="en-US" dirty="0"/>
          </a:p>
        </p:txBody>
      </p:sp>
    </p:spTree>
    <p:extLst>
      <p:ext uri="{BB962C8B-B14F-4D97-AF65-F5344CB8AC3E}">
        <p14:creationId xmlns:p14="http://schemas.microsoft.com/office/powerpoint/2010/main" val="73541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a:bodyPr>
          <a:lstStyle/>
          <a:p>
            <a:pPr eaLnBrk="1" fontAlgn="auto" hangingPunct="1">
              <a:spcAft>
                <a:spcPts val="0"/>
              </a:spcAft>
              <a:defRPr/>
            </a:pPr>
            <a:r>
              <a:rPr lang="en-US" dirty="0"/>
              <a:t>PROGRESS REPORT</a:t>
            </a:r>
            <a:br>
              <a:rPr lang="en-US" dirty="0"/>
            </a:br>
            <a:r>
              <a:rPr lang="en-US" dirty="0"/>
              <a:t>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US" sz="4000" b="1" dirty="0" smtClean="0"/>
              <a:t>REQUIREMENTS</a:t>
            </a:r>
            <a:endParaRPr lang="en-US" sz="6600" b="1" dirty="0"/>
          </a:p>
        </p:txBody>
      </p:sp>
    </p:spTree>
    <p:extLst>
      <p:ext uri="{BB962C8B-B14F-4D97-AF65-F5344CB8AC3E}">
        <p14:creationId xmlns:p14="http://schemas.microsoft.com/office/powerpoint/2010/main" val="4194927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 Techniques / Tools</a:t>
            </a:r>
            <a:br>
              <a:rPr lang="en-US" dirty="0"/>
            </a:br>
            <a:endParaRPr lang="en-US" dirty="0"/>
          </a:p>
        </p:txBody>
      </p:sp>
    </p:spTree>
    <p:extLst>
      <p:ext uri="{BB962C8B-B14F-4D97-AF65-F5344CB8AC3E}">
        <p14:creationId xmlns:p14="http://schemas.microsoft.com/office/powerpoint/2010/main" val="3846815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Elicitation Techniques / Tools</a:t>
            </a:r>
          </a:p>
          <a:p>
            <a:pPr lvl="1"/>
            <a:r>
              <a:rPr lang="en-US" dirty="0"/>
              <a:t>Interviews</a:t>
            </a:r>
          </a:p>
          <a:p>
            <a:pPr lvl="1"/>
            <a:r>
              <a:rPr lang="en-US" dirty="0"/>
              <a:t>Market/Literature Survey</a:t>
            </a:r>
          </a:p>
          <a:p>
            <a:pPr lvl="1"/>
            <a:r>
              <a:rPr lang="en-US" dirty="0"/>
              <a:t>Wire Framing / Prototyping</a:t>
            </a:r>
          </a:p>
          <a:p>
            <a:pPr lvl="1"/>
            <a:endParaRPr lang="en-US" dirty="0"/>
          </a:p>
          <a:p>
            <a:pPr lvl="1"/>
            <a:endParaRPr lang="en-US" dirty="0"/>
          </a:p>
        </p:txBody>
      </p:sp>
    </p:spTree>
    <p:extLst>
      <p:ext uri="{BB962C8B-B14F-4D97-AF65-F5344CB8AC3E}">
        <p14:creationId xmlns:p14="http://schemas.microsoft.com/office/powerpoint/2010/main" val="4311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a:r>
              <a:rPr lang="en-US" b="1" dirty="0"/>
              <a:t>Market/Literature </a:t>
            </a:r>
            <a:r>
              <a:rPr lang="en-US" b="1" dirty="0" smtClean="0"/>
              <a:t>Survey</a:t>
            </a:r>
            <a:endParaRPr lang="en-US" b="1" dirty="0"/>
          </a:p>
        </p:txBody>
      </p:sp>
    </p:spTree>
    <p:extLst>
      <p:ext uri="{BB962C8B-B14F-4D97-AF65-F5344CB8AC3E}">
        <p14:creationId xmlns:p14="http://schemas.microsoft.com/office/powerpoint/2010/main" val="25356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2">
            <a:extLst>
              <a:ext uri="{28A0092B-C50C-407E-A947-70E740481C1C}">
                <a14:useLocalDpi xmlns:a14="http://schemas.microsoft.com/office/drawing/2010/main" val="0"/>
              </a:ext>
            </a:extLst>
          </a:blip>
          <a:srcRect l="35738" t="23361" r="21101" b="1880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723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2">
            <a:extLst>
              <a:ext uri="{28A0092B-C50C-407E-A947-70E740481C1C}">
                <a14:useLocalDpi xmlns:a14="http://schemas.microsoft.com/office/drawing/2010/main" val="0"/>
              </a:ext>
            </a:extLst>
          </a:blip>
          <a:srcRect l="36058" t="23932" r="21634" b="18234"/>
          <a:stretch>
            <a:fillRect/>
          </a:stretch>
        </p:blipFill>
        <p:spPr bwMode="auto">
          <a:xfrm>
            <a:off x="5686" y="-18198"/>
            <a:ext cx="9138313" cy="687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43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Framing</a:t>
            </a:r>
          </a:p>
        </p:txBody>
      </p:sp>
    </p:spTree>
    <p:extLst>
      <p:ext uri="{BB962C8B-B14F-4D97-AF65-F5344CB8AC3E}">
        <p14:creationId xmlns:p14="http://schemas.microsoft.com/office/powerpoint/2010/main" val="343717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a:t>Project Team</a:t>
            </a:r>
          </a:p>
        </p:txBody>
      </p:sp>
      <p:sp>
        <p:nvSpPr>
          <p:cNvPr id="3075" name="Content Placeholder 2"/>
          <p:cNvSpPr>
            <a:spLocks noGrp="1"/>
          </p:cNvSpPr>
          <p:nvPr>
            <p:ph idx="1"/>
          </p:nvPr>
        </p:nvSpPr>
        <p:spPr/>
        <p:txBody>
          <a:bodyPr/>
          <a:lstStyle/>
          <a:p>
            <a:pPr eaLnBrk="1" hangingPunct="1"/>
            <a:r>
              <a:rPr lang="en-US" dirty="0"/>
              <a:t>Kainat Khalid (15178)</a:t>
            </a:r>
          </a:p>
          <a:p>
            <a:pPr eaLnBrk="1" hangingPunct="1"/>
            <a:r>
              <a:rPr lang="en-US" dirty="0" err="1"/>
              <a:t>Asma</a:t>
            </a:r>
            <a:r>
              <a:rPr lang="en-US" dirty="0"/>
              <a:t> Malik (20939)</a:t>
            </a:r>
          </a:p>
          <a:p>
            <a:pPr eaLnBrk="1" hangingPunct="1"/>
            <a:r>
              <a:rPr lang="en-US" dirty="0" err="1"/>
              <a:t>Amna</a:t>
            </a:r>
            <a:r>
              <a:rPr lang="en-US" dirty="0"/>
              <a:t> </a:t>
            </a:r>
            <a:r>
              <a:rPr lang="en-US" dirty="0" err="1"/>
              <a:t>Shehzadee</a:t>
            </a:r>
            <a:r>
              <a:rPr lang="en-US" dirty="0"/>
              <a:t> (15395</a:t>
            </a:r>
            <a:r>
              <a:rPr lang="en-US" dirty="0" smtClean="0"/>
              <a: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home </a:t>
            </a:r>
            <a:r>
              <a:rPr lang="en-US" dirty="0" smtClean="0"/>
              <a:t>Page</a:t>
            </a:r>
            <a:endParaRPr lang="en-US" dirty="0"/>
          </a:p>
        </p:txBody>
      </p:sp>
      <p:pic>
        <p:nvPicPr>
          <p:cNvPr id="3" name="Picture 3" descr="C:\Users\asma\Desktop\mockups\New folder\Screenshot (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5943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0742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Page</a:t>
            </a:r>
          </a:p>
        </p:txBody>
      </p:sp>
      <p:pic>
        <p:nvPicPr>
          <p:cNvPr id="4" name="Picture 4" descr="C:\Users\asma\Desktop\mockups\New folder\Screenshot (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9436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477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a:t>
            </a:r>
          </a:p>
        </p:txBody>
      </p:sp>
      <p:pic>
        <p:nvPicPr>
          <p:cNvPr id="5" name="Picture 5" descr="C:\Users\asma\Desktop\mockups\New folder\Screenshot (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0"/>
            <a:ext cx="59436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017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Model</a:t>
            </a:r>
          </a:p>
        </p:txBody>
      </p:sp>
      <p:pic>
        <p:nvPicPr>
          <p:cNvPr id="4" name="Picture 9" descr="C:\Users\asma\Desktop\mockups\New folder\Screenshot (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59436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54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Controller</a:t>
            </a:r>
          </a:p>
        </p:txBody>
      </p:sp>
      <p:pic>
        <p:nvPicPr>
          <p:cNvPr id="7" name="Picture 10" descr="C:\Users\asma\Desktop\mockups\New folder\Screenshot (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05620"/>
            <a:ext cx="5762625" cy="337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65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View</a:t>
            </a:r>
          </a:p>
        </p:txBody>
      </p:sp>
      <p:pic>
        <p:nvPicPr>
          <p:cNvPr id="4" name="Picture 7" descr="C:\Users\asma\Desktop\mockups\New folder\Screenshot (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2" y="1828800"/>
            <a:ext cx="50958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793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a:t>
            </a:r>
            <a:r>
              <a:rPr lang="en-US" dirty="0"/>
              <a:t>Cache</a:t>
            </a:r>
          </a:p>
        </p:txBody>
      </p:sp>
      <p:pic>
        <p:nvPicPr>
          <p:cNvPr id="5" name="Picture 19" descr="C:\Users\asma\Desktop\mockups\New folder\Screenshot (4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81200"/>
            <a:ext cx="52673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173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All Models</a:t>
            </a:r>
          </a:p>
        </p:txBody>
      </p:sp>
      <p:pic>
        <p:nvPicPr>
          <p:cNvPr id="6" name="Picture 13" descr="C:\Users\asma\Desktop\mockups\New folder\Screenshot (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711657"/>
            <a:ext cx="520065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849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All Controller</a:t>
            </a:r>
          </a:p>
        </p:txBody>
      </p:sp>
      <p:pic>
        <p:nvPicPr>
          <p:cNvPr id="4" name="Picture 12" descr="C:\Users\asma\Desktop\mockups\New folder\Screenshot (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2578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7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 Documentation</a:t>
            </a:r>
          </a:p>
        </p:txBody>
      </p:sp>
    </p:spTree>
    <p:extLst>
      <p:ext uri="{BB962C8B-B14F-4D97-AF65-F5344CB8AC3E}">
        <p14:creationId xmlns:p14="http://schemas.microsoft.com/office/powerpoint/2010/main" val="360781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t>Table of Content</a:t>
            </a:r>
          </a:p>
        </p:txBody>
      </p:sp>
      <p:sp>
        <p:nvSpPr>
          <p:cNvPr id="4099" name="Content Placeholder 2"/>
          <p:cNvSpPr>
            <a:spLocks noGrp="1"/>
          </p:cNvSpPr>
          <p:nvPr>
            <p:ph idx="1"/>
          </p:nvPr>
        </p:nvSpPr>
        <p:spPr/>
        <p:txBody>
          <a:bodyPr/>
          <a:lstStyle/>
          <a:p>
            <a:pPr eaLnBrk="1" hangingPunct="1"/>
            <a:r>
              <a:rPr lang="en-US" sz="2800" dirty="0"/>
              <a:t>Opportunity &amp; Stakeholders </a:t>
            </a:r>
          </a:p>
          <a:p>
            <a:pPr eaLnBrk="1" hangingPunct="1"/>
            <a:r>
              <a:rPr lang="en-US" sz="2800" dirty="0"/>
              <a:t>Solution</a:t>
            </a:r>
          </a:p>
          <a:p>
            <a:pPr eaLnBrk="1" hangingPunct="1"/>
            <a:r>
              <a:rPr lang="en-US" sz="2800" dirty="0"/>
              <a:t>Progress Report Summary</a:t>
            </a:r>
          </a:p>
          <a:p>
            <a:pPr lvl="1" eaLnBrk="1" hangingPunct="1"/>
            <a:r>
              <a:rPr lang="en-US" sz="2400" dirty="0"/>
              <a:t>Requirements</a:t>
            </a:r>
          </a:p>
          <a:p>
            <a:pPr lvl="1" eaLnBrk="1" hangingPunct="1"/>
            <a:r>
              <a:rPr lang="en-US" sz="2400" dirty="0"/>
              <a:t>Software System (Design + Implementation + Testing)</a:t>
            </a:r>
          </a:p>
          <a:p>
            <a:pPr lvl="1" eaLnBrk="1" hangingPunct="1"/>
            <a:r>
              <a:rPr lang="en-US" sz="2400" dirty="0"/>
              <a:t>Endeavour (Team + Work + Way of Working)</a:t>
            </a:r>
          </a:p>
          <a:p>
            <a:pPr eaLnBrk="1" hangingPunct="1"/>
            <a:r>
              <a:rPr lang="en-US" sz="2800" dirty="0"/>
              <a:t>Next Steps</a:t>
            </a:r>
          </a:p>
          <a:p>
            <a:pPr eaLnBrk="1" hangingPunct="1"/>
            <a:r>
              <a:rPr lang="en-US" sz="2800" dirty="0"/>
              <a:t>Prototype / Report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Specification / </a:t>
            </a:r>
            <a:r>
              <a:rPr lang="en-US" dirty="0" smtClean="0"/>
              <a:t>Documentation</a:t>
            </a:r>
          </a:p>
          <a:p>
            <a:pPr marL="400050" lvl="1" indent="0">
              <a:buNone/>
            </a:pPr>
            <a:r>
              <a:rPr lang="en-US" dirty="0"/>
              <a:t>List of </a:t>
            </a:r>
            <a:r>
              <a:rPr lang="en-US" dirty="0" smtClean="0"/>
              <a:t>Stakeholders </a:t>
            </a:r>
            <a:endParaRPr lang="en-US" dirty="0"/>
          </a:p>
          <a:p>
            <a:pPr lvl="1"/>
            <a:r>
              <a:rPr lang="en-US" dirty="0"/>
              <a:t>Developer</a:t>
            </a:r>
          </a:p>
          <a:p>
            <a:pPr lvl="1"/>
            <a:endParaRPr lang="en-US" dirty="0" smtClean="0"/>
          </a:p>
          <a:p>
            <a:pPr marL="857250" lvl="1" indent="-457200"/>
            <a:endParaRPr lang="en-US" dirty="0" smtClean="0"/>
          </a:p>
          <a:p>
            <a:endParaRPr lang="en-US" dirty="0"/>
          </a:p>
        </p:txBody>
      </p:sp>
    </p:spTree>
    <p:extLst>
      <p:ext uri="{BB962C8B-B14F-4D97-AF65-F5344CB8AC3E}">
        <p14:creationId xmlns:p14="http://schemas.microsoft.com/office/powerpoint/2010/main" val="2179888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Use </a:t>
            </a:r>
            <a:r>
              <a:rPr lang="en-US" dirty="0" smtClean="0"/>
              <a:t>Cases(17)</a:t>
            </a:r>
            <a:endParaRPr lang="en-US" dirty="0"/>
          </a:p>
          <a:p>
            <a:r>
              <a:rPr lang="en-US" dirty="0"/>
              <a:t>Functional </a:t>
            </a:r>
            <a:r>
              <a:rPr lang="en-US" dirty="0" smtClean="0"/>
              <a:t>Requirements(16)</a:t>
            </a:r>
            <a:endParaRPr lang="en-US" dirty="0"/>
          </a:p>
          <a:p>
            <a:r>
              <a:rPr lang="en-US" dirty="0"/>
              <a:t> Non Functional Requirements(4</a:t>
            </a:r>
            <a:r>
              <a:rPr lang="en-US" dirty="0" smtClean="0"/>
              <a:t>)</a:t>
            </a:r>
            <a:endParaRPr lang="en-US" dirty="0"/>
          </a:p>
        </p:txBody>
      </p:sp>
    </p:spTree>
    <p:extLst>
      <p:ext uri="{BB962C8B-B14F-4D97-AF65-F5344CB8AC3E}">
        <p14:creationId xmlns:p14="http://schemas.microsoft.com/office/powerpoint/2010/main" val="351043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Tree>
    <p:extLst>
      <p:ext uri="{BB962C8B-B14F-4D97-AF65-F5344CB8AC3E}">
        <p14:creationId xmlns:p14="http://schemas.microsoft.com/office/powerpoint/2010/main" val="122387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a:xfrm>
            <a:off x="838200" y="1371600"/>
            <a:ext cx="3810000" cy="4525963"/>
          </a:xfrm>
        </p:spPr>
        <p:txBody>
          <a:bodyPr/>
          <a:lstStyle/>
          <a:p>
            <a:pPr marL="457200" lvl="0" indent="-457200">
              <a:buFont typeface="+mj-lt"/>
              <a:buAutoNum type="arabicPeriod"/>
            </a:pPr>
            <a:r>
              <a:rPr lang="en-US" sz="2500" dirty="0"/>
              <a:t>Create Model</a:t>
            </a:r>
          </a:p>
          <a:p>
            <a:pPr marL="457200" lvl="0" indent="-457200">
              <a:buFont typeface="+mj-lt"/>
              <a:buAutoNum type="arabicPeriod"/>
            </a:pPr>
            <a:r>
              <a:rPr lang="en-US" sz="2500" dirty="0" smtClean="0"/>
              <a:t>Manage Model</a:t>
            </a:r>
          </a:p>
          <a:p>
            <a:pPr marL="457200" lvl="0" indent="-457200">
              <a:buFont typeface="+mj-lt"/>
              <a:buAutoNum type="arabicPeriod"/>
            </a:pPr>
            <a:r>
              <a:rPr lang="en-US" sz="2500" dirty="0" smtClean="0"/>
              <a:t>Add </a:t>
            </a:r>
            <a:r>
              <a:rPr lang="en-US" sz="2500" dirty="0"/>
              <a:t>Attributes</a:t>
            </a:r>
          </a:p>
          <a:p>
            <a:pPr marL="457200" lvl="0" indent="-457200">
              <a:buFont typeface="+mj-lt"/>
              <a:buAutoNum type="arabicPeriod"/>
            </a:pPr>
            <a:r>
              <a:rPr lang="en-US" sz="2500" dirty="0" smtClean="0"/>
              <a:t>Create </a:t>
            </a:r>
            <a:r>
              <a:rPr lang="en-US" sz="2500" dirty="0"/>
              <a:t>Controller</a:t>
            </a:r>
          </a:p>
          <a:p>
            <a:pPr marL="457200" lvl="0" indent="-457200">
              <a:buFont typeface="+mj-lt"/>
              <a:buAutoNum type="arabicPeriod"/>
            </a:pPr>
            <a:r>
              <a:rPr lang="en-US" sz="2500" dirty="0"/>
              <a:t>Add Methods</a:t>
            </a:r>
          </a:p>
          <a:p>
            <a:pPr marL="457200" lvl="0" indent="-457200">
              <a:buFont typeface="+mj-lt"/>
              <a:buAutoNum type="arabicPeriod"/>
            </a:pPr>
            <a:r>
              <a:rPr lang="en-US" sz="2500" dirty="0"/>
              <a:t>Render </a:t>
            </a:r>
            <a:r>
              <a:rPr lang="en-US" sz="2500" dirty="0" smtClean="0"/>
              <a:t>View</a:t>
            </a:r>
          </a:p>
          <a:p>
            <a:pPr marL="457200" lvl="0" indent="-457200">
              <a:buFont typeface="+mj-lt"/>
              <a:buAutoNum type="arabicPeriod"/>
            </a:pPr>
            <a:r>
              <a:rPr lang="en-US" sz="2500" dirty="0"/>
              <a:t>Clear Cache</a:t>
            </a:r>
          </a:p>
          <a:p>
            <a:pPr marL="457200" lvl="0" indent="-457200">
              <a:buFont typeface="+mj-lt"/>
              <a:buAutoNum type="arabicPeriod"/>
            </a:pPr>
            <a:r>
              <a:rPr lang="en-US" sz="2500" dirty="0"/>
              <a:t>View All </a:t>
            </a:r>
            <a:r>
              <a:rPr lang="en-US" sz="2500" dirty="0" smtClean="0"/>
              <a:t>Controller</a:t>
            </a:r>
          </a:p>
          <a:p>
            <a:pPr marL="457200" indent="-457200">
              <a:buFont typeface="+mj-lt"/>
              <a:buAutoNum type="arabicPeriod"/>
            </a:pPr>
            <a:r>
              <a:rPr lang="en-US" sz="2500" dirty="0"/>
              <a:t>Include External </a:t>
            </a:r>
            <a:r>
              <a:rPr lang="en-US" sz="2500" dirty="0" smtClean="0"/>
              <a:t>Libraries</a:t>
            </a:r>
            <a:endParaRPr lang="en-US" sz="2500" dirty="0"/>
          </a:p>
        </p:txBody>
      </p:sp>
      <p:sp>
        <p:nvSpPr>
          <p:cNvPr id="4" name="Content Placeholder 2"/>
          <p:cNvSpPr txBox="1">
            <a:spLocks/>
          </p:cNvSpPr>
          <p:nvPr/>
        </p:nvSpPr>
        <p:spPr bwMode="auto">
          <a:xfrm>
            <a:off x="4572000" y="1371600"/>
            <a:ext cx="3810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500" dirty="0" smtClean="0"/>
              <a:t>10. Include </a:t>
            </a:r>
            <a:r>
              <a:rPr lang="en-US" sz="2500" dirty="0"/>
              <a:t>Model</a:t>
            </a:r>
          </a:p>
          <a:p>
            <a:pPr marL="0" lvl="0" indent="0">
              <a:buNone/>
            </a:pPr>
            <a:r>
              <a:rPr lang="en-US" sz="2500" dirty="0" smtClean="0"/>
              <a:t>11. Create </a:t>
            </a:r>
            <a:r>
              <a:rPr lang="en-US" sz="2500" dirty="0"/>
              <a:t>View</a:t>
            </a:r>
          </a:p>
          <a:p>
            <a:pPr marL="0" lvl="0" indent="0">
              <a:buNone/>
            </a:pPr>
            <a:r>
              <a:rPr lang="en-US" sz="2500" dirty="0" smtClean="0"/>
              <a:t>12. Process </a:t>
            </a:r>
            <a:r>
              <a:rPr lang="en-US" sz="2500" dirty="0"/>
              <a:t>Variable</a:t>
            </a:r>
          </a:p>
          <a:p>
            <a:pPr marL="0" lvl="0" indent="0">
              <a:buNone/>
            </a:pPr>
            <a:r>
              <a:rPr lang="en-US" sz="2500" dirty="0" smtClean="0"/>
              <a:t>13. Create </a:t>
            </a:r>
            <a:r>
              <a:rPr lang="en-US" sz="2500" dirty="0"/>
              <a:t>Layout</a:t>
            </a:r>
          </a:p>
          <a:p>
            <a:pPr marL="0" lvl="0" indent="0">
              <a:buNone/>
            </a:pPr>
            <a:r>
              <a:rPr lang="en-US" sz="2500" dirty="0" smtClean="0"/>
              <a:t>14. Include </a:t>
            </a:r>
            <a:r>
              <a:rPr lang="en-US" sz="2500" dirty="0"/>
              <a:t>External View</a:t>
            </a:r>
          </a:p>
          <a:p>
            <a:pPr marL="0" lvl="0" indent="0">
              <a:buNone/>
            </a:pPr>
            <a:r>
              <a:rPr lang="en-US" sz="2500" dirty="0" smtClean="0"/>
              <a:t>15. View </a:t>
            </a:r>
            <a:r>
              <a:rPr lang="en-US" sz="2500" dirty="0"/>
              <a:t>All Model</a:t>
            </a:r>
          </a:p>
          <a:p>
            <a:pPr marL="0" lvl="0" indent="0">
              <a:buNone/>
            </a:pPr>
            <a:r>
              <a:rPr lang="en-US" sz="2500" dirty="0" smtClean="0"/>
              <a:t>16. Configure </a:t>
            </a:r>
            <a:r>
              <a:rPr lang="en-US" sz="2500" dirty="0"/>
              <a:t>Framework </a:t>
            </a:r>
            <a:r>
              <a:rPr lang="en-US" sz="2500" dirty="0" smtClean="0"/>
              <a:t>             </a:t>
            </a:r>
          </a:p>
          <a:p>
            <a:pPr marL="0" lvl="0" indent="0">
              <a:buNone/>
            </a:pPr>
            <a:r>
              <a:rPr lang="en-US" sz="2500" dirty="0"/>
              <a:t> </a:t>
            </a:r>
            <a:r>
              <a:rPr lang="en-US" sz="2500" dirty="0" smtClean="0"/>
              <a:t>      Environment</a:t>
            </a:r>
            <a:endParaRPr lang="en-US" sz="2500" dirty="0"/>
          </a:p>
          <a:p>
            <a:pPr marL="0" lvl="0" indent="0">
              <a:buNone/>
            </a:pPr>
            <a:r>
              <a:rPr lang="en-US" sz="2500" dirty="0" smtClean="0"/>
              <a:t>17. Setup Database</a:t>
            </a:r>
          </a:p>
        </p:txBody>
      </p:sp>
    </p:spTree>
    <p:extLst>
      <p:ext uri="{BB962C8B-B14F-4D97-AF65-F5344CB8AC3E}">
        <p14:creationId xmlns:p14="http://schemas.microsoft.com/office/powerpoint/2010/main" val="441804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79248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68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a:t>
            </a:r>
            <a:endParaRPr lang="en-US" dirty="0"/>
          </a:p>
        </p:txBody>
      </p:sp>
    </p:spTree>
    <p:extLst>
      <p:ext uri="{BB962C8B-B14F-4D97-AF65-F5344CB8AC3E}">
        <p14:creationId xmlns:p14="http://schemas.microsoft.com/office/powerpoint/2010/main" val="3442612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513981021"/>
              </p:ext>
            </p:extLst>
          </p:nvPr>
        </p:nvGraphicFramePr>
        <p:xfrm>
          <a:off x="-1" y="0"/>
          <a:ext cx="9144001" cy="6857997"/>
        </p:xfrm>
        <a:graphic>
          <a:graphicData uri="http://schemas.openxmlformats.org/drawingml/2006/table">
            <a:tbl>
              <a:tblPr firstRow="1" firstCol="1" bandRow="1">
                <a:tableStyleId>{5C22544A-7EE6-4342-B048-85BDC9FD1C3A}</a:tableStyleId>
              </a:tblPr>
              <a:tblGrid>
                <a:gridCol w="2201334"/>
                <a:gridCol w="4318000"/>
                <a:gridCol w="2624667"/>
              </a:tblGrid>
              <a:tr h="725936">
                <a:tc>
                  <a:txBody>
                    <a:bodyPr/>
                    <a:lstStyle/>
                    <a:p>
                      <a:pPr marL="457200" algn="ctr">
                        <a:lnSpc>
                          <a:spcPct val="150000"/>
                        </a:lnSpc>
                        <a:spcAft>
                          <a:spcPts val="0"/>
                        </a:spcAft>
                      </a:pPr>
                      <a:r>
                        <a:rPr lang="en-US" sz="1600" dirty="0">
                          <a:effectLst/>
                        </a:rPr>
                        <a:t>FR-#</a:t>
                      </a:r>
                      <a:endParaRPr lang="en-US" sz="1600" dirty="0">
                        <a:effectLst/>
                        <a:latin typeface="Calibri"/>
                        <a:ea typeface="Calibri"/>
                        <a:cs typeface="Times New Roman"/>
                      </a:endParaRPr>
                    </a:p>
                  </a:txBody>
                  <a:tcPr marL="57050" marR="57050" marT="0" marB="0"/>
                </a:tc>
                <a:tc>
                  <a:txBody>
                    <a:bodyPr/>
                    <a:lstStyle/>
                    <a:p>
                      <a:pPr marL="457200" algn="ctr">
                        <a:lnSpc>
                          <a:spcPct val="150000"/>
                        </a:lnSpc>
                        <a:spcAft>
                          <a:spcPts val="0"/>
                        </a:spcAft>
                      </a:pPr>
                      <a:r>
                        <a:rPr lang="en-US" sz="1600" dirty="0">
                          <a:effectLst/>
                        </a:rPr>
                        <a:t>Functional Requirements</a:t>
                      </a:r>
                      <a:endParaRPr lang="en-US" sz="1600" dirty="0">
                        <a:effectLst/>
                        <a:latin typeface="Calibri"/>
                        <a:ea typeface="Calibri"/>
                        <a:cs typeface="Times New Roman"/>
                      </a:endParaRPr>
                    </a:p>
                  </a:txBody>
                  <a:tcPr marL="57050" marR="57050" marT="0" marB="0"/>
                </a:tc>
                <a:tc>
                  <a:txBody>
                    <a:bodyPr/>
                    <a:lstStyle/>
                    <a:p>
                      <a:pPr marL="457200" algn="ctr">
                        <a:lnSpc>
                          <a:spcPct val="150000"/>
                        </a:lnSpc>
                        <a:spcAft>
                          <a:spcPts val="0"/>
                        </a:spcAft>
                      </a:pPr>
                      <a:r>
                        <a:rPr lang="en-US" sz="1600">
                          <a:effectLst/>
                        </a:rPr>
                        <a:t>Priority</a:t>
                      </a:r>
                      <a:endParaRPr lang="en-US" sz="160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dirty="0">
                          <a:effectLst/>
                        </a:rPr>
                        <a:t>[FR-1]</a:t>
                      </a:r>
                      <a:endParaRPr lang="en-US" sz="1600" dirty="0">
                        <a:effectLst/>
                        <a:latin typeface="Calibri"/>
                        <a:ea typeface="Calibri"/>
                        <a:cs typeface="Times New Roman"/>
                      </a:endParaRPr>
                    </a:p>
                  </a:txBody>
                  <a:tcPr marL="57050" marR="57050" marT="0" marB="0"/>
                </a:tc>
                <a:tc>
                  <a:txBody>
                    <a:bodyPr/>
                    <a:lstStyle/>
                    <a:p>
                      <a:pPr>
                        <a:lnSpc>
                          <a:spcPct val="150000"/>
                        </a:lnSpc>
                        <a:spcAft>
                          <a:spcPts val="0"/>
                        </a:spcAft>
                      </a:pPr>
                      <a:r>
                        <a:rPr lang="en-US" sz="1600" dirty="0">
                          <a:effectLst/>
                        </a:rPr>
                        <a:t>Developer shall be able to create a Model.</a:t>
                      </a:r>
                      <a:endParaRPr lang="en-US" sz="1600" dirty="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a:effectLst/>
                        </a:rPr>
                        <a:t>High</a:t>
                      </a:r>
                      <a:endParaRPr lang="en-US" sz="160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[FR-2]</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dirty="0">
                          <a:effectLst/>
                        </a:rPr>
                        <a:t>Developer shall be able to create controller.</a:t>
                      </a:r>
                      <a:endParaRPr lang="en-US" sz="1600" dirty="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a:effectLst/>
                        </a:rPr>
                        <a:t>High</a:t>
                      </a:r>
                      <a:endParaRPr lang="en-US" sz="160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[FR-3]</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dirty="0">
                          <a:effectLst/>
                        </a:rPr>
                        <a:t>Developer shall be able to create view.</a:t>
                      </a:r>
                      <a:endParaRPr lang="en-US" sz="1600" dirty="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dirty="0">
                          <a:effectLst/>
                        </a:rPr>
                        <a:t>High</a:t>
                      </a:r>
                      <a:endParaRPr lang="en-US" sz="1600" dirty="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[FR-4]</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dirty="0">
                          <a:effectLst/>
                        </a:rPr>
                        <a:t>Developer shall be able to Add Attributes.</a:t>
                      </a:r>
                      <a:endParaRPr lang="en-US" sz="1600" dirty="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a:effectLst/>
                        </a:rPr>
                        <a:t>Medium </a:t>
                      </a:r>
                      <a:endParaRPr lang="en-US" sz="160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[FR-5]</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dirty="0">
                          <a:effectLst/>
                        </a:rPr>
                        <a:t>Developer shall be able to Add Methods.</a:t>
                      </a:r>
                      <a:endParaRPr lang="en-US" sz="1600" dirty="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dirty="0">
                          <a:effectLst/>
                        </a:rPr>
                        <a:t>Medium </a:t>
                      </a:r>
                      <a:endParaRPr lang="en-US" sz="1600" dirty="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[FR-6]</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a:effectLst/>
                        </a:rPr>
                        <a:t>Developer shall be able to manage model.</a:t>
                      </a:r>
                      <a:endParaRPr lang="en-US" sz="160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dirty="0">
                          <a:effectLst/>
                        </a:rPr>
                        <a:t>High</a:t>
                      </a:r>
                      <a:endParaRPr lang="en-US" sz="1600" dirty="0">
                        <a:effectLst/>
                        <a:latin typeface="Calibri"/>
                        <a:ea typeface="Calibri"/>
                        <a:cs typeface="Times New Roman"/>
                      </a:endParaRPr>
                    </a:p>
                  </a:txBody>
                  <a:tcPr marL="57050" marR="57050" marT="0" marB="0"/>
                </a:tc>
              </a:tr>
              <a:tr h="931887">
                <a:tc>
                  <a:txBody>
                    <a:bodyPr/>
                    <a:lstStyle/>
                    <a:p>
                      <a:pPr marL="457200" algn="ctr">
                        <a:lnSpc>
                          <a:spcPct val="150000"/>
                        </a:lnSpc>
                        <a:spcAft>
                          <a:spcPts val="0"/>
                        </a:spcAft>
                      </a:pPr>
                      <a:r>
                        <a:rPr lang="en-US" sz="1600">
                          <a:effectLst/>
                        </a:rPr>
                        <a:t>[FR-7]</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a:effectLst/>
                        </a:rPr>
                        <a:t>Developer shall be able to include external libraries.</a:t>
                      </a:r>
                      <a:endParaRPr lang="en-US" sz="160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dirty="0">
                          <a:effectLst/>
                        </a:rPr>
                        <a:t>Medium </a:t>
                      </a:r>
                      <a:endParaRPr lang="en-US" sz="1600" dirty="0">
                        <a:effectLst/>
                        <a:latin typeface="Calibri"/>
                        <a:ea typeface="Calibri"/>
                        <a:cs typeface="Times New Roman"/>
                      </a:endParaRPr>
                    </a:p>
                  </a:txBody>
                  <a:tcPr marL="57050" marR="57050" marT="0" marB="0"/>
                </a:tc>
              </a:tr>
              <a:tr h="742882">
                <a:tc>
                  <a:txBody>
                    <a:bodyPr/>
                    <a:lstStyle/>
                    <a:p>
                      <a:pPr marL="457200" algn="ctr">
                        <a:lnSpc>
                          <a:spcPct val="150000"/>
                        </a:lnSpc>
                        <a:spcAft>
                          <a:spcPts val="0"/>
                        </a:spcAft>
                      </a:pPr>
                      <a:r>
                        <a:rPr lang="en-US" sz="1600">
                          <a:effectLst/>
                        </a:rPr>
                        <a:t>[FR-8]</a:t>
                      </a:r>
                      <a:endParaRPr lang="en-US" sz="1600">
                        <a:effectLst/>
                        <a:latin typeface="Calibri"/>
                        <a:ea typeface="Calibri"/>
                        <a:cs typeface="Times New Roman"/>
                      </a:endParaRPr>
                    </a:p>
                  </a:txBody>
                  <a:tcPr marL="57050" marR="57050" marT="0" marB="0"/>
                </a:tc>
                <a:tc>
                  <a:txBody>
                    <a:bodyPr/>
                    <a:lstStyle/>
                    <a:p>
                      <a:pPr>
                        <a:lnSpc>
                          <a:spcPct val="150000"/>
                        </a:lnSpc>
                        <a:spcAft>
                          <a:spcPts val="0"/>
                        </a:spcAft>
                      </a:pPr>
                      <a:r>
                        <a:rPr lang="en-US" sz="1600">
                          <a:effectLst/>
                        </a:rPr>
                        <a:t>Developer shall be able to include models.</a:t>
                      </a:r>
                      <a:endParaRPr lang="en-US" sz="1600">
                        <a:effectLst/>
                        <a:latin typeface="Times New Roman"/>
                        <a:ea typeface="Times New Roman"/>
                      </a:endParaRPr>
                    </a:p>
                  </a:txBody>
                  <a:tcPr marL="57050" marR="57050" marT="0" marB="0"/>
                </a:tc>
                <a:tc>
                  <a:txBody>
                    <a:bodyPr/>
                    <a:lstStyle/>
                    <a:p>
                      <a:pPr marL="457200" algn="ctr">
                        <a:lnSpc>
                          <a:spcPct val="150000"/>
                        </a:lnSpc>
                        <a:spcAft>
                          <a:spcPts val="0"/>
                        </a:spcAft>
                      </a:pPr>
                      <a:r>
                        <a:rPr lang="en-US" sz="1600" dirty="0">
                          <a:effectLst/>
                        </a:rPr>
                        <a:t>High</a:t>
                      </a:r>
                      <a:endParaRPr lang="en-US" sz="1600" dirty="0">
                        <a:effectLst/>
                        <a:latin typeface="Calibri"/>
                        <a:ea typeface="Calibri"/>
                        <a:cs typeface="Times New Roman"/>
                      </a:endParaRPr>
                    </a:p>
                  </a:txBody>
                  <a:tcPr marL="57050" marR="57050" marT="0" marB="0"/>
                </a:tc>
              </a:tr>
            </a:tbl>
          </a:graphicData>
        </a:graphic>
      </p:graphicFrame>
    </p:spTree>
    <p:extLst>
      <p:ext uri="{BB962C8B-B14F-4D97-AF65-F5344CB8AC3E}">
        <p14:creationId xmlns:p14="http://schemas.microsoft.com/office/powerpoint/2010/main" val="2533057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3213993"/>
              </p:ext>
            </p:extLst>
          </p:nvPr>
        </p:nvGraphicFramePr>
        <p:xfrm>
          <a:off x="1" y="-3"/>
          <a:ext cx="9143998" cy="6954354"/>
        </p:xfrm>
        <a:graphic>
          <a:graphicData uri="http://schemas.openxmlformats.org/drawingml/2006/table">
            <a:tbl>
              <a:tblPr firstRow="1" firstCol="1" bandRow="1">
                <a:tableStyleId>{5C22544A-7EE6-4342-B048-85BDC9FD1C3A}</a:tableStyleId>
              </a:tblPr>
              <a:tblGrid>
                <a:gridCol w="1828799"/>
                <a:gridCol w="4304901"/>
                <a:gridCol w="3010298"/>
              </a:tblGrid>
              <a:tr h="533403">
                <a:tc>
                  <a:txBody>
                    <a:bodyPr/>
                    <a:lstStyle/>
                    <a:p>
                      <a:pPr marL="457200" algn="ctr">
                        <a:lnSpc>
                          <a:spcPct val="150000"/>
                        </a:lnSpc>
                        <a:spcAft>
                          <a:spcPts val="0"/>
                        </a:spcAft>
                      </a:pPr>
                      <a:r>
                        <a:rPr lang="en-US" sz="2000" dirty="0">
                          <a:effectLst/>
                        </a:rPr>
                        <a:t>FR-#</a:t>
                      </a:r>
                      <a:endParaRPr lang="en-US" sz="1800" dirty="0">
                        <a:effectLst/>
                        <a:latin typeface="Calibri"/>
                        <a:ea typeface="Calibri"/>
                        <a:cs typeface="Times New Roman"/>
                      </a:endParaRPr>
                    </a:p>
                  </a:txBody>
                  <a:tcPr marL="29389" marR="29389" marT="0" marB="0"/>
                </a:tc>
                <a:tc>
                  <a:txBody>
                    <a:bodyPr/>
                    <a:lstStyle/>
                    <a:p>
                      <a:pPr marL="457200" algn="ctr">
                        <a:lnSpc>
                          <a:spcPct val="150000"/>
                        </a:lnSpc>
                        <a:spcAft>
                          <a:spcPts val="0"/>
                        </a:spcAft>
                      </a:pPr>
                      <a:r>
                        <a:rPr lang="en-US" sz="2000" dirty="0">
                          <a:effectLst/>
                        </a:rPr>
                        <a:t>Functional Requirements</a:t>
                      </a:r>
                      <a:endParaRPr lang="en-US" sz="1800" dirty="0">
                        <a:effectLst/>
                        <a:latin typeface="Calibri"/>
                        <a:ea typeface="Calibri"/>
                        <a:cs typeface="Times New Roman"/>
                      </a:endParaRPr>
                    </a:p>
                  </a:txBody>
                  <a:tcPr marL="29389" marR="29389" marT="0" marB="0"/>
                </a:tc>
                <a:tc>
                  <a:txBody>
                    <a:bodyPr/>
                    <a:lstStyle/>
                    <a:p>
                      <a:pPr marL="457200" algn="ctr">
                        <a:lnSpc>
                          <a:spcPct val="150000"/>
                        </a:lnSpc>
                        <a:spcAft>
                          <a:spcPts val="0"/>
                        </a:spcAft>
                      </a:pPr>
                      <a:r>
                        <a:rPr lang="en-US" sz="2000">
                          <a:effectLst/>
                        </a:rPr>
                        <a:t>Priority</a:t>
                      </a:r>
                      <a:endParaRPr lang="en-US" sz="1800">
                        <a:effectLst/>
                        <a:latin typeface="Calibri"/>
                        <a:ea typeface="Calibri"/>
                        <a:cs typeface="Times New Roman"/>
                      </a:endParaRPr>
                    </a:p>
                  </a:txBody>
                  <a:tcPr marL="29389" marR="29389" marT="0" marB="0"/>
                </a:tc>
              </a:tr>
              <a:tr h="697423">
                <a:tc>
                  <a:txBody>
                    <a:bodyPr/>
                    <a:lstStyle/>
                    <a:p>
                      <a:pPr marL="457200" algn="ctr">
                        <a:lnSpc>
                          <a:spcPct val="150000"/>
                        </a:lnSpc>
                        <a:spcAft>
                          <a:spcPts val="0"/>
                        </a:spcAft>
                      </a:pPr>
                      <a:r>
                        <a:rPr lang="en-US" sz="2000" dirty="0">
                          <a:effectLst/>
                        </a:rPr>
                        <a:t>[FR-9]</a:t>
                      </a:r>
                      <a:endParaRPr lang="en-US" sz="1800" dirty="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render view.</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Medium </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[FR-10]</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create layouts.</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Low </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[FR-11]</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set database.</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High</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[FR-12]</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clear cache.</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High</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[FR-13]</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view all model.</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Medium </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[FR-14]</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view all controllers.</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Medium </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[FR-15]</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dirty="0">
                          <a:effectLst/>
                        </a:rPr>
                        <a:t>Developer shall be able to configure framework environment.</a:t>
                      </a:r>
                      <a:endParaRPr lang="en-US" sz="1800" dirty="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a:effectLst/>
                        </a:rPr>
                        <a:t>High</a:t>
                      </a:r>
                      <a:endParaRPr lang="en-US" sz="1800">
                        <a:effectLst/>
                        <a:latin typeface="Calibri"/>
                        <a:ea typeface="Calibri"/>
                        <a:cs typeface="Times New Roman"/>
                      </a:endParaRPr>
                    </a:p>
                  </a:txBody>
                  <a:tcPr marL="29389" marR="29389" marT="0" marB="0"/>
                </a:tc>
              </a:tr>
              <a:tr h="813662">
                <a:tc>
                  <a:txBody>
                    <a:bodyPr/>
                    <a:lstStyle/>
                    <a:p>
                      <a:pPr marL="457200" algn="ctr">
                        <a:lnSpc>
                          <a:spcPct val="150000"/>
                        </a:lnSpc>
                        <a:spcAft>
                          <a:spcPts val="0"/>
                        </a:spcAft>
                      </a:pPr>
                      <a:r>
                        <a:rPr lang="en-US" sz="2000">
                          <a:effectLst/>
                        </a:rPr>
                        <a:t>[FR-16]</a:t>
                      </a:r>
                      <a:endParaRPr lang="en-US" sz="1800">
                        <a:effectLst/>
                        <a:latin typeface="Calibri"/>
                        <a:ea typeface="Calibri"/>
                        <a:cs typeface="Times New Roman"/>
                      </a:endParaRPr>
                    </a:p>
                  </a:txBody>
                  <a:tcPr marL="29389" marR="29389" marT="0" marB="0"/>
                </a:tc>
                <a:tc>
                  <a:txBody>
                    <a:bodyPr/>
                    <a:lstStyle/>
                    <a:p>
                      <a:pPr>
                        <a:lnSpc>
                          <a:spcPct val="150000"/>
                        </a:lnSpc>
                        <a:spcAft>
                          <a:spcPts val="0"/>
                        </a:spcAft>
                      </a:pPr>
                      <a:r>
                        <a:rPr lang="en-US" sz="1800">
                          <a:effectLst/>
                        </a:rPr>
                        <a:t>Developer shall be able to create external view.</a:t>
                      </a:r>
                      <a:endParaRPr lang="en-US" sz="1800">
                        <a:effectLst/>
                        <a:latin typeface="Times New Roman"/>
                        <a:ea typeface="Times New Roman"/>
                      </a:endParaRPr>
                    </a:p>
                  </a:txBody>
                  <a:tcPr marL="29389" marR="29389" marT="0" marB="0"/>
                </a:tc>
                <a:tc>
                  <a:txBody>
                    <a:bodyPr/>
                    <a:lstStyle/>
                    <a:p>
                      <a:pPr marL="457200" algn="ctr">
                        <a:lnSpc>
                          <a:spcPct val="150000"/>
                        </a:lnSpc>
                        <a:spcAft>
                          <a:spcPts val="0"/>
                        </a:spcAft>
                      </a:pPr>
                      <a:r>
                        <a:rPr lang="en-US" sz="1800" dirty="0">
                          <a:effectLst/>
                        </a:rPr>
                        <a:t>Medium </a:t>
                      </a:r>
                      <a:endParaRPr lang="en-US" sz="1800" dirty="0">
                        <a:effectLst/>
                        <a:latin typeface="Calibri"/>
                        <a:ea typeface="Calibri"/>
                        <a:cs typeface="Times New Roman"/>
                      </a:endParaRPr>
                    </a:p>
                  </a:txBody>
                  <a:tcPr marL="29389" marR="29389" marT="0" marB="0"/>
                </a:tc>
              </a:tr>
            </a:tbl>
          </a:graphicData>
        </a:graphic>
      </p:graphicFrame>
    </p:spTree>
    <p:extLst>
      <p:ext uri="{BB962C8B-B14F-4D97-AF65-F5344CB8AC3E}">
        <p14:creationId xmlns:p14="http://schemas.microsoft.com/office/powerpoint/2010/main" val="3096029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REQUIRMENTS </a:t>
            </a:r>
            <a:endParaRPr lang="en-US" dirty="0"/>
          </a:p>
        </p:txBody>
      </p:sp>
    </p:spTree>
    <p:extLst>
      <p:ext uri="{BB962C8B-B14F-4D97-AF65-F5344CB8AC3E}">
        <p14:creationId xmlns:p14="http://schemas.microsoft.com/office/powerpoint/2010/main" val="48652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lstStyle/>
          <a:p>
            <a:r>
              <a:rPr lang="en-US" dirty="0"/>
              <a:t>Non Functional Requirements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40517633"/>
              </p:ext>
            </p:extLst>
          </p:nvPr>
        </p:nvGraphicFramePr>
        <p:xfrm>
          <a:off x="762000" y="1905000"/>
          <a:ext cx="7467600" cy="3017520"/>
        </p:xfrm>
        <a:graphic>
          <a:graphicData uri="http://schemas.openxmlformats.org/drawingml/2006/table">
            <a:tbl>
              <a:tblPr firstRow="1" bandRow="1">
                <a:tableStyleId>{5C22544A-7EE6-4342-B048-85BDC9FD1C3A}</a:tableStyleId>
              </a:tblPr>
              <a:tblGrid>
                <a:gridCol w="3810000"/>
                <a:gridCol w="36576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effectLst/>
                        </a:rPr>
                        <a:t>NFR-#</a:t>
                      </a:r>
                      <a:endParaRPr lang="en-US" sz="2400" dirty="0" smtClean="0">
                        <a:effectLst/>
                        <a:latin typeface="+mn-lt"/>
                        <a:ea typeface="Calibri"/>
                        <a:cs typeface="Times New Roman"/>
                      </a:endParaRPr>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effectLst/>
                        </a:rPr>
                        <a:t>Non-Functional Requirements</a:t>
                      </a:r>
                      <a:endParaRPr lang="en-US" sz="2400" dirty="0" smtClean="0">
                        <a:effectLst/>
                        <a:latin typeface="+mn-lt"/>
                        <a:ea typeface="Calibri"/>
                        <a:cs typeface="Times New Roman"/>
                      </a:endParaRPr>
                    </a:p>
                  </a:txBody>
                  <a:tcPr/>
                </a:tc>
              </a:tr>
              <a:tr h="370840">
                <a:tc>
                  <a:txBody>
                    <a:bodyPr/>
                    <a:lstStyle/>
                    <a:p>
                      <a:pPr algn="ctr"/>
                      <a:r>
                        <a:rPr lang="en-US" sz="2800" dirty="0" smtClean="0">
                          <a:solidFill>
                            <a:schemeClr val="bg1"/>
                          </a:solidFill>
                        </a:rPr>
                        <a:t>[NFR-1]</a:t>
                      </a:r>
                      <a:endParaRPr lang="en-US" sz="2800" dirty="0">
                        <a:solidFill>
                          <a:schemeClr val="bg1"/>
                        </a:solidFill>
                      </a:endParaRPr>
                    </a:p>
                  </a:txBody>
                  <a:tcPr>
                    <a:solidFill>
                      <a:schemeClr val="accent1"/>
                    </a:solidFill>
                  </a:tcPr>
                </a:tc>
                <a:tc>
                  <a:txBody>
                    <a:bodyPr/>
                    <a:lstStyle/>
                    <a:p>
                      <a:pPr algn="ctr"/>
                      <a:r>
                        <a:rPr lang="en-US" sz="2800" dirty="0" smtClean="0"/>
                        <a:t>Usability </a:t>
                      </a:r>
                    </a:p>
                  </a:txBody>
                  <a:tcPr/>
                </a:tc>
              </a:tr>
              <a:tr h="370840">
                <a:tc>
                  <a:txBody>
                    <a:bodyPr/>
                    <a:lstStyle/>
                    <a:p>
                      <a:pPr algn="ctr"/>
                      <a:r>
                        <a:rPr lang="en-US" sz="2800" dirty="0" smtClean="0">
                          <a:solidFill>
                            <a:schemeClr val="bg1"/>
                          </a:solidFill>
                        </a:rPr>
                        <a:t>[NFR-2]</a:t>
                      </a:r>
                      <a:endParaRPr lang="en-US" sz="2800" dirty="0">
                        <a:solidFill>
                          <a:schemeClr val="bg1"/>
                        </a:solidFill>
                      </a:endParaRPr>
                    </a:p>
                  </a:txBody>
                  <a:tcPr>
                    <a:solidFill>
                      <a:schemeClr val="accent1"/>
                    </a:solidFill>
                  </a:tcPr>
                </a:tc>
                <a:tc>
                  <a:txBody>
                    <a:bodyPr/>
                    <a:lstStyle/>
                    <a:p>
                      <a:pPr algn="ctr"/>
                      <a:r>
                        <a:rPr lang="en-US" sz="2800" dirty="0" smtClean="0"/>
                        <a:t>Availability</a:t>
                      </a:r>
                    </a:p>
                  </a:txBody>
                  <a:tcPr/>
                </a:tc>
              </a:tr>
              <a:tr h="370840">
                <a:tc>
                  <a:txBody>
                    <a:bodyPr/>
                    <a:lstStyle/>
                    <a:p>
                      <a:pPr algn="ctr"/>
                      <a:r>
                        <a:rPr lang="en-US" sz="2800" dirty="0" smtClean="0">
                          <a:solidFill>
                            <a:schemeClr val="bg1"/>
                          </a:solidFill>
                        </a:rPr>
                        <a:t>[NFR–3]</a:t>
                      </a:r>
                      <a:endParaRPr lang="en-US" sz="2800" dirty="0">
                        <a:solidFill>
                          <a:schemeClr val="bg1"/>
                        </a:solidFill>
                      </a:endParaRPr>
                    </a:p>
                  </a:txBody>
                  <a:tcPr>
                    <a:solidFill>
                      <a:schemeClr val="accent1"/>
                    </a:solidFill>
                  </a:tcPr>
                </a:tc>
                <a:tc>
                  <a:txBody>
                    <a:bodyPr/>
                    <a:lstStyle/>
                    <a:p>
                      <a:pPr algn="ctr"/>
                      <a:r>
                        <a:rPr lang="en-US" sz="2800" dirty="0" smtClean="0"/>
                        <a:t>Efficiency </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solidFill>
                            <a:schemeClr val="bg1"/>
                          </a:solidFill>
                        </a:rPr>
                        <a:t>[NFR–4]</a:t>
                      </a:r>
                      <a:endParaRPr lang="en-US" sz="2800" dirty="0">
                        <a:solidFill>
                          <a:schemeClr val="bg1"/>
                        </a:solidFill>
                      </a:endParaRPr>
                    </a:p>
                  </a:txBody>
                  <a:tcPr>
                    <a:solidFill>
                      <a:schemeClr val="accent1"/>
                    </a:solidFill>
                  </a:tcPr>
                </a:tc>
                <a:tc>
                  <a:txBody>
                    <a:bodyPr/>
                    <a:lstStyle/>
                    <a:p>
                      <a:pPr algn="ctr"/>
                      <a:r>
                        <a:rPr lang="en-US" sz="2800" dirty="0" smtClean="0"/>
                        <a:t>Support </a:t>
                      </a:r>
                      <a:endParaRPr lang="en-US" sz="2800" dirty="0"/>
                    </a:p>
                  </a:txBody>
                  <a:tcPr/>
                </a:tc>
              </a:tr>
            </a:tbl>
          </a:graphicData>
        </a:graphic>
      </p:graphicFrame>
    </p:spTree>
    <p:extLst>
      <p:ext uri="{BB962C8B-B14F-4D97-AF65-F5344CB8AC3E}">
        <p14:creationId xmlns:p14="http://schemas.microsoft.com/office/powerpoint/2010/main" val="256917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a:bodyPr>
          <a:lstStyle/>
          <a:p>
            <a:pPr eaLnBrk="1" fontAlgn="auto" hangingPunct="1">
              <a:spcAft>
                <a:spcPts val="0"/>
              </a:spcAft>
              <a:defRPr/>
            </a:pPr>
            <a:r>
              <a:rPr lang="en-US" dirty="0"/>
              <a:t>Opportunity &amp; Stakeholders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Tree>
    <p:extLst>
      <p:ext uri="{BB962C8B-B14F-4D97-AF65-F5344CB8AC3E}">
        <p14:creationId xmlns:p14="http://schemas.microsoft.com/office/powerpoint/2010/main" val="14146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Design</a:t>
            </a:r>
          </a:p>
        </p:txBody>
      </p:sp>
      <p:pic>
        <p:nvPicPr>
          <p:cNvPr id="614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143000"/>
            <a:ext cx="25908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2690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Bovidae Framework Directory</a:t>
            </a:r>
          </a:p>
        </p:txBody>
      </p:sp>
      <p:pic>
        <p:nvPicPr>
          <p:cNvPr id="7170" name="Picture 1"/>
          <p:cNvPicPr>
            <a:picLocks noChangeAspect="1" noChangeArrowheads="1"/>
          </p:cNvPicPr>
          <p:nvPr/>
        </p:nvPicPr>
        <p:blipFill>
          <a:blip r:embed="rId2">
            <a:extLst>
              <a:ext uri="{28A0092B-C50C-407E-A947-70E740481C1C}">
                <a14:useLocalDpi xmlns:a14="http://schemas.microsoft.com/office/drawing/2010/main" val="0"/>
              </a:ext>
            </a:extLst>
          </a:blip>
          <a:srcRect t="9807" r="79390" b="35704"/>
          <a:stretch>
            <a:fillRect/>
          </a:stretch>
        </p:blipFill>
        <p:spPr bwMode="auto">
          <a:xfrm>
            <a:off x="2286000" y="1295400"/>
            <a:ext cx="4343400" cy="488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896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Domain Model</a:t>
            </a:r>
          </a:p>
        </p:txBody>
      </p:sp>
      <p:pic>
        <p:nvPicPr>
          <p:cNvPr id="819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4" y="1447800"/>
            <a:ext cx="8816996"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537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Entity Relationship Diagram(ERD)</a:t>
            </a:r>
            <a:endParaRPr lang="en-US" dirty="0"/>
          </a:p>
        </p:txBody>
      </p:sp>
      <p:pic>
        <p:nvPicPr>
          <p:cNvPr id="921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95437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795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1905000"/>
            <a:ext cx="8229600" cy="1143000"/>
          </a:xfrm>
        </p:spPr>
        <p:txBody>
          <a:bodyPr/>
          <a:lstStyle/>
          <a:p>
            <a:pPr lvl="1"/>
            <a:r>
              <a:rPr lang="en-US" dirty="0" smtClean="0"/>
              <a:t>Processing</a:t>
            </a:r>
            <a:br>
              <a:rPr lang="en-US" dirty="0" smtClean="0"/>
            </a:br>
            <a:r>
              <a:rPr lang="en-US" dirty="0" smtClean="0"/>
              <a:t> </a:t>
            </a:r>
            <a:r>
              <a:rPr lang="en-US" dirty="0"/>
              <a:t>Request</a:t>
            </a:r>
          </a:p>
        </p:txBody>
      </p:sp>
      <p:pic>
        <p:nvPicPr>
          <p:cNvPr id="10242" name="Picture 2" descr="C:\Users\asma\Downloads\flow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0191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a:t>
            </a:r>
            <a:r>
              <a:rPr lang="en-US" dirty="0" smtClean="0"/>
              <a:t>Diagram</a:t>
            </a:r>
            <a:endParaRPr lang="en-US" dirty="0"/>
          </a:p>
        </p:txBody>
      </p:sp>
      <p:pic>
        <p:nvPicPr>
          <p:cNvPr id="6146" name="Content Placeholder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5486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782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482891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p:txBody>
          <a:bodyPr/>
          <a:lstStyle/>
          <a:p>
            <a:r>
              <a:rPr lang="en-US" dirty="0"/>
              <a:t>List Development Tools &amp; Technologies</a:t>
            </a:r>
          </a:p>
          <a:p>
            <a:r>
              <a:rPr lang="en-US" dirty="0"/>
              <a:t>List Best Practices / Coding Standards</a:t>
            </a:r>
          </a:p>
          <a:p>
            <a:r>
              <a:rPr lang="en-US" dirty="0"/>
              <a:t>List Libraries / Components / Web Services</a:t>
            </a:r>
          </a:p>
          <a:p>
            <a:pPr marL="0" indent="0">
              <a:buNone/>
            </a:pPr>
            <a:endParaRPr lang="en-US" dirty="0"/>
          </a:p>
        </p:txBody>
      </p:sp>
    </p:spTree>
    <p:extLst>
      <p:ext uri="{BB962C8B-B14F-4D97-AF65-F5344CB8AC3E}">
        <p14:creationId xmlns:p14="http://schemas.microsoft.com/office/powerpoint/2010/main" val="2536390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Development </a:t>
            </a:r>
            <a:r>
              <a:rPr lang="en-US" sz="4000" dirty="0"/>
              <a:t>Tools &amp; Technologies</a:t>
            </a:r>
          </a:p>
        </p:txBody>
      </p:sp>
      <p:sp>
        <p:nvSpPr>
          <p:cNvPr id="5" name="Content Placeholder 2"/>
          <p:cNvSpPr>
            <a:spLocks noGrp="1"/>
          </p:cNvSpPr>
          <p:nvPr>
            <p:ph idx="1"/>
          </p:nvPr>
        </p:nvSpPr>
        <p:spPr>
          <a:xfrm>
            <a:off x="1295400" y="2179637"/>
            <a:ext cx="4191000" cy="4525963"/>
          </a:xfrm>
        </p:spPr>
        <p:txBody>
          <a:bodyPr/>
          <a:lstStyle/>
          <a:p>
            <a:pPr lvl="0"/>
            <a:r>
              <a:rPr lang="en-US" sz="2200" dirty="0" smtClean="0"/>
              <a:t>HTML5 </a:t>
            </a:r>
            <a:endParaRPr lang="en-US" sz="2200" dirty="0"/>
          </a:p>
          <a:p>
            <a:pPr lvl="0"/>
            <a:r>
              <a:rPr lang="en-US" sz="2200" dirty="0"/>
              <a:t>CSS3  </a:t>
            </a:r>
          </a:p>
          <a:p>
            <a:pPr lvl="0"/>
            <a:r>
              <a:rPr lang="en-US" sz="2200" dirty="0"/>
              <a:t>PHP </a:t>
            </a:r>
          </a:p>
          <a:p>
            <a:pPr lvl="0"/>
            <a:r>
              <a:rPr lang="en-US" sz="2200" dirty="0"/>
              <a:t>JavaScript </a:t>
            </a:r>
          </a:p>
          <a:p>
            <a:pPr lvl="0"/>
            <a:r>
              <a:rPr lang="en-US" sz="2200" dirty="0"/>
              <a:t>JQuery </a:t>
            </a:r>
          </a:p>
          <a:p>
            <a:pPr lvl="0"/>
            <a:r>
              <a:rPr lang="en-US" sz="2200" dirty="0"/>
              <a:t>Bootstrap </a:t>
            </a:r>
            <a:endParaRPr lang="en-US" dirty="0"/>
          </a:p>
          <a:p>
            <a:pPr lvl="0"/>
            <a:r>
              <a:rPr lang="en-US" sz="2200" dirty="0" smtClean="0"/>
              <a:t>Ajax</a:t>
            </a:r>
            <a:endParaRPr lang="en-US" sz="2200" dirty="0"/>
          </a:p>
        </p:txBody>
      </p:sp>
      <p:sp>
        <p:nvSpPr>
          <p:cNvPr id="6" name="Content Placeholder 2"/>
          <p:cNvSpPr txBox="1">
            <a:spLocks/>
          </p:cNvSpPr>
          <p:nvPr/>
        </p:nvSpPr>
        <p:spPr bwMode="auto">
          <a:xfrm>
            <a:off x="4724400" y="2179637"/>
            <a:ext cx="3962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MySQL  </a:t>
            </a:r>
          </a:p>
          <a:p>
            <a:r>
              <a:rPr lang="en-US" sz="2200" dirty="0" smtClean="0"/>
              <a:t>WAMP/XAMPP</a:t>
            </a:r>
          </a:p>
          <a:p>
            <a:r>
              <a:rPr lang="en-US" sz="2200" dirty="0" smtClean="0"/>
              <a:t>UMLET </a:t>
            </a:r>
          </a:p>
          <a:p>
            <a:r>
              <a:rPr lang="en-US" sz="2200" dirty="0" smtClean="0"/>
              <a:t>Sublime text 3</a:t>
            </a:r>
          </a:p>
          <a:p>
            <a:r>
              <a:rPr lang="en-US" sz="2200" dirty="0" smtClean="0"/>
              <a:t>Notepad++</a:t>
            </a:r>
          </a:p>
          <a:p>
            <a:r>
              <a:rPr lang="en-US" sz="2200" dirty="0" smtClean="0"/>
              <a:t>VISIO</a:t>
            </a:r>
          </a:p>
          <a:p>
            <a:r>
              <a:rPr lang="en-US" sz="2400" dirty="0" err="1" smtClean="0"/>
              <a:t>Astah</a:t>
            </a:r>
            <a:r>
              <a:rPr lang="en-US" sz="2400" dirty="0" smtClean="0"/>
              <a:t> </a:t>
            </a:r>
            <a:endParaRPr lang="en-US" sz="2200" dirty="0" smtClean="0"/>
          </a:p>
          <a:p>
            <a:endParaRPr lang="en-US" dirty="0"/>
          </a:p>
        </p:txBody>
      </p:sp>
      <p:sp>
        <p:nvSpPr>
          <p:cNvPr id="7" name="Title 1"/>
          <p:cNvSpPr txBox="1">
            <a:spLocks/>
          </p:cNvSpPr>
          <p:nvPr/>
        </p:nvSpPr>
        <p:spPr bwMode="auto">
          <a:xfrm>
            <a:off x="914400" y="1143000"/>
            <a:ext cx="66294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lgn="l">
              <a:buNone/>
            </a:pPr>
            <a:r>
              <a:rPr lang="en-US" sz="2400" dirty="0"/>
              <a:t>The technologies used for this project are:</a:t>
            </a:r>
          </a:p>
        </p:txBody>
      </p:sp>
    </p:spTree>
    <p:extLst>
      <p:ext uri="{BB962C8B-B14F-4D97-AF65-F5344CB8AC3E}">
        <p14:creationId xmlns:p14="http://schemas.microsoft.com/office/powerpoint/2010/main" val="266751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Opportunity &amp; Stakeholders</a:t>
            </a:r>
          </a:p>
        </p:txBody>
      </p:sp>
      <p:sp>
        <p:nvSpPr>
          <p:cNvPr id="6147" name="Content Placeholder 2"/>
          <p:cNvSpPr>
            <a:spLocks noGrp="1"/>
          </p:cNvSpPr>
          <p:nvPr>
            <p:ph idx="1"/>
          </p:nvPr>
        </p:nvSpPr>
        <p:spPr/>
        <p:txBody>
          <a:bodyPr/>
          <a:lstStyle/>
          <a:p>
            <a:pPr marL="0" indent="0" eaLnBrk="1" hangingPunct="1">
              <a:buNone/>
            </a:pPr>
            <a:r>
              <a:rPr lang="en-US" dirty="0" smtClean="0"/>
              <a:t>Opportunity:</a:t>
            </a:r>
          </a:p>
          <a:p>
            <a:pPr lvl="1" eaLnBrk="1" hangingPunct="1"/>
            <a:r>
              <a:rPr lang="en-US" sz="2600" dirty="0" smtClean="0"/>
              <a:t>PHP gives us– </a:t>
            </a:r>
            <a:r>
              <a:rPr lang="en-US" sz="2600" dirty="0"/>
              <a:t>flexibility, ease-of-use, among </a:t>
            </a:r>
            <a:r>
              <a:rPr lang="en-US" sz="2600" dirty="0" smtClean="0"/>
              <a:t>others</a:t>
            </a:r>
          </a:p>
          <a:p>
            <a:pPr lvl="1" eaLnBrk="1" hangingPunct="1"/>
            <a:r>
              <a:rPr lang="en-US" sz="2600" dirty="0"/>
              <a:t>PHP frameworks streamline the development of web applications written in </a:t>
            </a:r>
            <a:r>
              <a:rPr lang="en-US" sz="2600" dirty="0" smtClean="0"/>
              <a:t>PHP</a:t>
            </a:r>
          </a:p>
          <a:p>
            <a:pPr lvl="1" eaLnBrk="1" hangingPunct="1"/>
            <a:r>
              <a:rPr lang="en-US" sz="2600" dirty="0"/>
              <a:t>S</a:t>
            </a:r>
            <a:r>
              <a:rPr lang="en-US" sz="2600" dirty="0" smtClean="0"/>
              <a:t>aves time</a:t>
            </a:r>
          </a:p>
          <a:p>
            <a:pPr lvl="1" eaLnBrk="1" hangingPunct="1"/>
            <a:r>
              <a:rPr lang="en-US" sz="2600" dirty="0" smtClean="0"/>
              <a:t>Help </a:t>
            </a:r>
            <a:r>
              <a:rPr lang="en-US" sz="2600" dirty="0"/>
              <a:t>build more stable </a:t>
            </a:r>
            <a:r>
              <a:rPr lang="en-US" sz="2600" dirty="0" smtClean="0"/>
              <a:t>applications</a:t>
            </a:r>
          </a:p>
          <a:p>
            <a:pPr lvl="1" eaLnBrk="1" hangingPunct="1"/>
            <a:r>
              <a:rPr lang="en-US" sz="2600" dirty="0" smtClean="0"/>
              <a:t>Reduce </a:t>
            </a:r>
            <a:r>
              <a:rPr lang="en-US" sz="2600" dirty="0"/>
              <a:t>the amount of repetitive coding for developers</a:t>
            </a:r>
            <a:endParaRPr lang="en-US" sz="2600" dirty="0" smtClean="0"/>
          </a:p>
          <a:p>
            <a:pPr eaLnBrk="1" hangingPunct="1"/>
            <a:endParaRPr lang="en-US" sz="200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Best Practices / Coding Standards</a:t>
            </a:r>
          </a:p>
        </p:txBody>
      </p:sp>
      <p:sp>
        <p:nvSpPr>
          <p:cNvPr id="3" name="Content Placeholder 2"/>
          <p:cNvSpPr>
            <a:spLocks noGrp="1"/>
          </p:cNvSpPr>
          <p:nvPr>
            <p:ph idx="1"/>
          </p:nvPr>
        </p:nvSpPr>
        <p:spPr/>
        <p:txBody>
          <a:bodyPr/>
          <a:lstStyle/>
          <a:p>
            <a:pPr marL="0" indent="0">
              <a:buNone/>
            </a:pPr>
            <a:r>
              <a:rPr lang="en-US" sz="2800" dirty="0"/>
              <a:t>The following conventions are followed:</a:t>
            </a:r>
          </a:p>
          <a:p>
            <a:r>
              <a:rPr lang="en-US" sz="2800" dirty="0"/>
              <a:t>Naming convention</a:t>
            </a:r>
          </a:p>
          <a:p>
            <a:pPr lvl="1"/>
            <a:r>
              <a:rPr lang="en-US" sz="2400" dirty="0"/>
              <a:t>Pages: All in lowercase with dashed separators.</a:t>
            </a:r>
          </a:p>
          <a:p>
            <a:pPr lvl="1"/>
            <a:r>
              <a:rPr lang="en-US" sz="2400" dirty="0"/>
              <a:t>Variable: Follow camel case.</a:t>
            </a:r>
          </a:p>
          <a:p>
            <a:r>
              <a:rPr lang="en-US" sz="2800" dirty="0"/>
              <a:t>Class names MUST be declared in </a:t>
            </a:r>
            <a:r>
              <a:rPr lang="en-US" sz="2800" dirty="0" err="1"/>
              <a:t>StudlyCaps</a:t>
            </a:r>
            <a:endParaRPr lang="en-US" sz="2800" dirty="0"/>
          </a:p>
          <a:p>
            <a:r>
              <a:rPr lang="en-US" sz="2800" dirty="0"/>
              <a:t>Class constants MUST be declared in all upper case with underscore separators.</a:t>
            </a:r>
          </a:p>
          <a:p>
            <a:r>
              <a:rPr lang="en-US" sz="2800" dirty="0"/>
              <a:t>Method names MUST be declared in </a:t>
            </a:r>
            <a:r>
              <a:rPr lang="en-US" sz="2800" dirty="0" err="1"/>
              <a:t>camelCase</a:t>
            </a:r>
            <a:r>
              <a:rPr lang="en-US" sz="2800" dirty="0"/>
              <a:t>.</a:t>
            </a:r>
          </a:p>
          <a:p>
            <a:pPr marL="0" indent="0">
              <a:buNone/>
            </a:pPr>
            <a:endParaRPr lang="en-US" dirty="0"/>
          </a:p>
        </p:txBody>
      </p:sp>
    </p:spTree>
    <p:extLst>
      <p:ext uri="{BB962C8B-B14F-4D97-AF65-F5344CB8AC3E}">
        <p14:creationId xmlns:p14="http://schemas.microsoft.com/office/powerpoint/2010/main" val="2186724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Libraries / Components / Web Services</a:t>
            </a:r>
          </a:p>
        </p:txBody>
      </p:sp>
      <p:sp>
        <p:nvSpPr>
          <p:cNvPr id="3" name="Content Placeholder 2"/>
          <p:cNvSpPr>
            <a:spLocks noGrp="1"/>
          </p:cNvSpPr>
          <p:nvPr>
            <p:ph idx="1"/>
          </p:nvPr>
        </p:nvSpPr>
        <p:spPr/>
        <p:txBody>
          <a:bodyPr/>
          <a:lstStyle/>
          <a:p>
            <a:pPr marL="0" indent="0">
              <a:buNone/>
            </a:pPr>
            <a:r>
              <a:rPr lang="en-US" sz="2800" dirty="0"/>
              <a:t>Component in software development is a generic term which can be used purposely according to the software being developing. Components sometimes refer to the hardware components that are required by the software being developing and can also stand for the software components required. We can think of a component as the subset of a module or in other words one module can have multiple components inside it</a:t>
            </a:r>
            <a:endParaRPr lang="en-US" dirty="0"/>
          </a:p>
        </p:txBody>
      </p:sp>
    </p:spTree>
    <p:extLst>
      <p:ext uri="{BB962C8B-B14F-4D97-AF65-F5344CB8AC3E}">
        <p14:creationId xmlns:p14="http://schemas.microsoft.com/office/powerpoint/2010/main" val="4169060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Testing</a:t>
            </a:r>
          </a:p>
        </p:txBody>
      </p:sp>
      <p:sp>
        <p:nvSpPr>
          <p:cNvPr id="3" name="Content Placeholder 2"/>
          <p:cNvSpPr>
            <a:spLocks noGrp="1"/>
          </p:cNvSpPr>
          <p:nvPr>
            <p:ph idx="1"/>
          </p:nvPr>
        </p:nvSpPr>
        <p:spPr>
          <a:xfrm>
            <a:off x="533400" y="1066800"/>
            <a:ext cx="8229600" cy="990600"/>
          </a:xfrm>
        </p:spPr>
        <p:txBody>
          <a:bodyPr/>
          <a:lstStyle/>
          <a:p>
            <a:pPr marL="0" indent="0">
              <a:buNone/>
            </a:pPr>
            <a:r>
              <a:rPr lang="en-US" sz="2800" dirty="0"/>
              <a:t>Black Box </a:t>
            </a:r>
            <a:r>
              <a:rPr lang="en-US" sz="2800" dirty="0" smtClean="0"/>
              <a:t>Testing</a:t>
            </a:r>
          </a:p>
          <a:p>
            <a:pPr lvl="1"/>
            <a:r>
              <a:rPr lang="en-US" sz="2400" dirty="0"/>
              <a:t>Test Case </a:t>
            </a:r>
            <a:r>
              <a:rPr lang="en-US" sz="2400" dirty="0" smtClean="0"/>
              <a:t>Scenarios</a:t>
            </a:r>
          </a:p>
          <a:p>
            <a:pPr marL="457200" lvl="1" indent="0">
              <a:buNone/>
            </a:pPr>
            <a:endParaRPr lang="en-US" dirty="0" smtClean="0"/>
          </a:p>
          <a:p>
            <a:pPr lvl="1"/>
            <a:endParaRPr lang="en-US" dirty="0"/>
          </a:p>
          <a:p>
            <a:endParaRPr lang="en-US" dirty="0"/>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25951833"/>
              </p:ext>
            </p:extLst>
          </p:nvPr>
        </p:nvGraphicFramePr>
        <p:xfrm>
          <a:off x="1371599" y="2057400"/>
          <a:ext cx="6781800" cy="4358640"/>
        </p:xfrm>
        <a:graphic>
          <a:graphicData uri="http://schemas.openxmlformats.org/drawingml/2006/table">
            <a:tbl>
              <a:tblPr firstRow="1" bandRow="1">
                <a:tableStyleId>{5C22544A-7EE6-4342-B048-85BDC9FD1C3A}</a:tableStyleId>
              </a:tblPr>
              <a:tblGrid>
                <a:gridCol w="3352800"/>
                <a:gridCol w="3429000"/>
              </a:tblGrid>
              <a:tr h="281354">
                <a:tc>
                  <a:txBody>
                    <a:bodyPr/>
                    <a:lstStyle/>
                    <a:p>
                      <a:pPr algn="ctr"/>
                      <a:r>
                        <a:rPr lang="en-US" sz="1600" b="0" dirty="0" smtClean="0"/>
                        <a:t>TC-#</a:t>
                      </a:r>
                      <a:endParaRPr lang="en-US" sz="1600" b="0" dirty="0"/>
                    </a:p>
                  </a:txBody>
                  <a:tcPr/>
                </a:tc>
                <a:tc>
                  <a:txBody>
                    <a:bodyPr/>
                    <a:lstStyle/>
                    <a:p>
                      <a:pPr algn="ctr"/>
                      <a:r>
                        <a:rPr lang="en-US" sz="1600" b="0" dirty="0" smtClean="0"/>
                        <a:t>TEST CASES</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Create Model</a:t>
                      </a:r>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Create Controller</a:t>
                      </a:r>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[TC- 3]</a:t>
                      </a:r>
                    </a:p>
                  </a:txBody>
                  <a:tcPr/>
                </a:tc>
                <a:tc>
                  <a:txBody>
                    <a:bodyPr/>
                    <a:lstStyle/>
                    <a:p>
                      <a:pPr algn="ctr"/>
                      <a:r>
                        <a:rPr lang="en-US" sz="1600" b="0" kern="1200" dirty="0" smtClean="0">
                          <a:solidFill>
                            <a:schemeClr val="dk1"/>
                          </a:solidFill>
                          <a:effectLst/>
                          <a:latin typeface="+mn-lt"/>
                          <a:ea typeface="+mn-ea"/>
                          <a:cs typeface="+mn-cs"/>
                        </a:rPr>
                        <a:t>Create View</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Clear Cache </a:t>
                      </a:r>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[TC- 5]</a:t>
                      </a:r>
                    </a:p>
                  </a:txBody>
                  <a:tcPr/>
                </a:tc>
                <a:tc>
                  <a:txBody>
                    <a:bodyPr/>
                    <a:lstStyle/>
                    <a:p>
                      <a:pPr algn="ctr"/>
                      <a:r>
                        <a:rPr lang="en-US" sz="1600" b="0" kern="1200" dirty="0" smtClean="0">
                          <a:solidFill>
                            <a:schemeClr val="dk1"/>
                          </a:solidFill>
                          <a:effectLst/>
                          <a:latin typeface="+mn-lt"/>
                          <a:ea typeface="+mn-ea"/>
                          <a:cs typeface="+mn-cs"/>
                        </a:rPr>
                        <a:t>View All Model</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[TC- 6]</a:t>
                      </a:r>
                    </a:p>
                  </a:txBody>
                  <a:tcPr/>
                </a:tc>
                <a:tc>
                  <a:txBody>
                    <a:bodyPr/>
                    <a:lstStyle/>
                    <a:p>
                      <a:pPr algn="ctr"/>
                      <a:r>
                        <a:rPr lang="en-US" sz="1600" b="0" kern="1200" dirty="0" smtClean="0">
                          <a:solidFill>
                            <a:schemeClr val="dk1"/>
                          </a:solidFill>
                          <a:effectLst/>
                          <a:latin typeface="+mn-lt"/>
                          <a:ea typeface="+mn-ea"/>
                          <a:cs typeface="+mn-cs"/>
                        </a:rPr>
                        <a:t>View All Controller</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[TC- 7]</a:t>
                      </a:r>
                    </a:p>
                  </a:txBody>
                  <a:tcPr/>
                </a:tc>
                <a:tc>
                  <a:txBody>
                    <a:bodyPr/>
                    <a:lstStyle/>
                    <a:p>
                      <a:pPr algn="ctr"/>
                      <a:r>
                        <a:rPr lang="en-US" sz="1600" b="0" kern="1200" dirty="0" smtClean="0">
                          <a:solidFill>
                            <a:schemeClr val="dk1"/>
                          </a:solidFill>
                          <a:effectLst/>
                          <a:latin typeface="+mn-lt"/>
                          <a:ea typeface="+mn-ea"/>
                          <a:cs typeface="+mn-cs"/>
                        </a:rPr>
                        <a:t>Setup Database</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[TC- 8]</a:t>
                      </a:r>
                    </a:p>
                  </a:txBody>
                  <a:tcPr/>
                </a:tc>
                <a:tc>
                  <a:txBody>
                    <a:bodyPr/>
                    <a:lstStyle/>
                    <a:p>
                      <a:pPr algn="ctr"/>
                      <a:r>
                        <a:rPr lang="en-US" sz="1600" b="0" kern="1200" dirty="0" smtClean="0">
                          <a:solidFill>
                            <a:schemeClr val="dk1"/>
                          </a:solidFill>
                          <a:effectLst/>
                          <a:latin typeface="+mn-lt"/>
                          <a:ea typeface="+mn-ea"/>
                          <a:cs typeface="+mn-cs"/>
                        </a:rPr>
                        <a:t>Add Methods </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[TC- 9]</a:t>
                      </a:r>
                    </a:p>
                  </a:txBody>
                  <a:tcPr/>
                </a:tc>
                <a:tc>
                  <a:txBody>
                    <a:bodyPr/>
                    <a:lstStyle/>
                    <a:p>
                      <a:pPr algn="ctr"/>
                      <a:r>
                        <a:rPr lang="en-US" sz="1600" b="0" kern="1200" dirty="0" smtClean="0">
                          <a:solidFill>
                            <a:schemeClr val="dk1"/>
                          </a:solidFill>
                          <a:effectLst/>
                          <a:latin typeface="+mn-lt"/>
                          <a:ea typeface="+mn-ea"/>
                          <a:cs typeface="+mn-cs"/>
                        </a:rPr>
                        <a:t>Render View</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[TC- 10]</a:t>
                      </a:r>
                    </a:p>
                  </a:txBody>
                  <a:tcPr/>
                </a:tc>
                <a:tc>
                  <a:txBody>
                    <a:bodyPr/>
                    <a:lstStyle/>
                    <a:p>
                      <a:pPr algn="ctr"/>
                      <a:r>
                        <a:rPr lang="en-US" sz="1600" b="0" kern="1200" dirty="0" smtClean="0">
                          <a:solidFill>
                            <a:schemeClr val="dk1"/>
                          </a:solidFill>
                          <a:effectLst/>
                          <a:latin typeface="+mn-lt"/>
                          <a:ea typeface="+mn-ea"/>
                          <a:cs typeface="+mn-cs"/>
                        </a:rPr>
                        <a:t>Include external libraries</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[TC- 11]</a:t>
                      </a:r>
                    </a:p>
                  </a:txBody>
                  <a:tcPr/>
                </a:tc>
                <a:tc>
                  <a:txBody>
                    <a:bodyPr/>
                    <a:lstStyle/>
                    <a:p>
                      <a:pPr algn="ctr"/>
                      <a:r>
                        <a:rPr lang="en-US" sz="1600" b="0" kern="1200" dirty="0" smtClean="0">
                          <a:solidFill>
                            <a:schemeClr val="dk1"/>
                          </a:solidFill>
                          <a:effectLst/>
                          <a:latin typeface="+mn-lt"/>
                          <a:ea typeface="+mn-ea"/>
                          <a:cs typeface="+mn-cs"/>
                        </a:rPr>
                        <a:t>Create layouts</a:t>
                      </a:r>
                      <a:endParaRPr lang="en-US" sz="1600" b="0" dirty="0"/>
                    </a:p>
                  </a:txBody>
                  <a:tcPr/>
                </a:tc>
              </a:tr>
              <a:tr h="281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effectLst/>
                          <a:latin typeface="+mn-lt"/>
                          <a:ea typeface="+mn-ea"/>
                          <a:cs typeface="+mn-cs"/>
                        </a:rPr>
                        <a:t>[TC- 12]</a:t>
                      </a:r>
                    </a:p>
                  </a:txBody>
                  <a:tcPr/>
                </a:tc>
                <a:tc>
                  <a:txBody>
                    <a:bodyPr/>
                    <a:lstStyle/>
                    <a:p>
                      <a:pPr algn="ctr"/>
                      <a:r>
                        <a:rPr lang="en-US" sz="1600" b="0" kern="1200" dirty="0" smtClean="0">
                          <a:solidFill>
                            <a:schemeClr val="dk1"/>
                          </a:solidFill>
                          <a:effectLst/>
                          <a:latin typeface="+mn-lt"/>
                          <a:ea typeface="+mn-ea"/>
                          <a:cs typeface="+mn-cs"/>
                        </a:rPr>
                        <a:t>Include external view</a:t>
                      </a:r>
                      <a:endParaRPr lang="en-US" sz="1600" b="0" dirty="0"/>
                    </a:p>
                  </a:txBody>
                  <a:tcPr/>
                </a:tc>
              </a:tr>
            </a:tbl>
          </a:graphicData>
        </a:graphic>
      </p:graphicFrame>
    </p:spTree>
    <p:extLst>
      <p:ext uri="{BB962C8B-B14F-4D97-AF65-F5344CB8AC3E}">
        <p14:creationId xmlns:p14="http://schemas.microsoft.com/office/powerpoint/2010/main" val="414311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&amp; </a:t>
            </a:r>
            <a:r>
              <a:rPr lang="en-US" dirty="0" smtClean="0"/>
              <a:t>Outlook</a:t>
            </a:r>
            <a:endParaRPr lang="en-US" dirty="0"/>
          </a:p>
        </p:txBody>
      </p:sp>
    </p:spTree>
    <p:extLst>
      <p:ext uri="{BB962C8B-B14F-4D97-AF65-F5344CB8AC3E}">
        <p14:creationId xmlns:p14="http://schemas.microsoft.com/office/powerpoint/2010/main" val="497747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&amp; </a:t>
            </a:r>
            <a:r>
              <a:rPr lang="en-US" b="1" dirty="0" smtClean="0"/>
              <a:t>Outlook</a:t>
            </a:r>
            <a:endParaRPr lang="en-US" b="1" dirty="0"/>
          </a:p>
        </p:txBody>
      </p:sp>
      <p:sp>
        <p:nvSpPr>
          <p:cNvPr id="3" name="Content Placeholder 2"/>
          <p:cNvSpPr>
            <a:spLocks noGrp="1"/>
          </p:cNvSpPr>
          <p:nvPr>
            <p:ph idx="1"/>
          </p:nvPr>
        </p:nvSpPr>
        <p:spPr/>
        <p:txBody>
          <a:bodyPr/>
          <a:lstStyle/>
          <a:p>
            <a:r>
              <a:rPr lang="en-US" sz="2400" dirty="0"/>
              <a:t>Bovidae Framework is an open-source framework for developing web applications, using object-oriented code. </a:t>
            </a:r>
            <a:endParaRPr lang="en-US" sz="2400" dirty="0" smtClean="0"/>
          </a:p>
          <a:p>
            <a:r>
              <a:rPr lang="en-US" sz="2400" dirty="0"/>
              <a:t>Bovidae </a:t>
            </a:r>
            <a:r>
              <a:rPr lang="en-US" sz="2400" dirty="0" smtClean="0"/>
              <a:t>built </a:t>
            </a:r>
            <a:r>
              <a:rPr lang="en-US" sz="2400" dirty="0"/>
              <a:t>for PHP coders </a:t>
            </a:r>
            <a:endParaRPr lang="en-US" sz="2400" dirty="0" smtClean="0"/>
          </a:p>
          <a:p>
            <a:r>
              <a:rPr lang="en-US" sz="2400" dirty="0" smtClean="0"/>
              <a:t>Its </a:t>
            </a:r>
            <a:r>
              <a:rPr lang="en-US" sz="2400" dirty="0"/>
              <a:t>goal is to enable you to develop projects much faster than you could. </a:t>
            </a:r>
            <a:endParaRPr lang="en-US" sz="2400" dirty="0" smtClean="0"/>
          </a:p>
          <a:p>
            <a:r>
              <a:rPr lang="en-US" sz="2400" dirty="0" smtClean="0"/>
              <a:t>The </a:t>
            </a:r>
            <a:r>
              <a:rPr lang="en-US" sz="2400" dirty="0"/>
              <a:t>main idea behind this project is to give relief to PHP developers and give a framework with less file size. It will give a platform to developers who face a lot of problems while working on projects.</a:t>
            </a:r>
          </a:p>
          <a:p>
            <a:endParaRPr lang="en-US" sz="2400" dirty="0"/>
          </a:p>
        </p:txBody>
      </p:sp>
    </p:spTree>
    <p:extLst>
      <p:ext uri="{BB962C8B-B14F-4D97-AF65-F5344CB8AC3E}">
        <p14:creationId xmlns:p14="http://schemas.microsoft.com/office/powerpoint/2010/main" val="3766411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a:bodyPr>
          <a:lstStyle/>
          <a:p>
            <a:pPr eaLnBrk="1" fontAlgn="auto" hangingPunct="1">
              <a:spcAft>
                <a:spcPts val="0"/>
              </a:spcAft>
              <a:defRPr/>
            </a:pPr>
            <a:r>
              <a:rPr lang="en-US" dirty="0"/>
              <a:t>Endeavour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Endeavour</a:t>
            </a:r>
          </a:p>
        </p:txBody>
      </p:sp>
      <p:sp>
        <p:nvSpPr>
          <p:cNvPr id="3" name="Content Placeholder 2"/>
          <p:cNvSpPr>
            <a:spLocks noGrp="1"/>
          </p:cNvSpPr>
          <p:nvPr>
            <p:ph idx="1"/>
          </p:nvPr>
        </p:nvSpPr>
        <p:spPr/>
        <p:txBody>
          <a:bodyPr/>
          <a:lstStyle/>
          <a:p>
            <a:r>
              <a:rPr lang="en-US" dirty="0"/>
              <a:t>Describe roles of your team members</a:t>
            </a:r>
          </a:p>
          <a:p>
            <a:r>
              <a:rPr lang="en-US" dirty="0"/>
              <a:t>Describe your software development process</a:t>
            </a:r>
          </a:p>
          <a:p>
            <a:r>
              <a:rPr lang="en-US" dirty="0"/>
              <a:t>Describe your way of working as a team</a:t>
            </a:r>
          </a:p>
          <a:p>
            <a:pPr marL="0" indent="0">
              <a:buNone/>
            </a:pPr>
            <a:endParaRPr lang="en-US" dirty="0"/>
          </a:p>
        </p:txBody>
      </p:sp>
    </p:spTree>
    <p:extLst>
      <p:ext uri="{BB962C8B-B14F-4D97-AF65-F5344CB8AC3E}">
        <p14:creationId xmlns:p14="http://schemas.microsoft.com/office/powerpoint/2010/main" val="2593467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smtClean="0"/>
              <a:t>Team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14200010"/>
              </p:ext>
            </p:extLst>
          </p:nvPr>
        </p:nvGraphicFramePr>
        <p:xfrm>
          <a:off x="1524000" y="1981200"/>
          <a:ext cx="6086475" cy="2542128"/>
        </p:xfrm>
        <a:graphic>
          <a:graphicData uri="http://schemas.openxmlformats.org/drawingml/2006/table">
            <a:tbl>
              <a:tblPr firstRow="1" firstCol="1" bandRow="1">
                <a:tableStyleId>{5C22544A-7EE6-4342-B048-85BDC9FD1C3A}</a:tableStyleId>
              </a:tblPr>
              <a:tblGrid>
                <a:gridCol w="2115411"/>
                <a:gridCol w="3971064"/>
              </a:tblGrid>
              <a:tr h="635532">
                <a:tc>
                  <a:txBody>
                    <a:bodyPr/>
                    <a:lstStyle/>
                    <a:p>
                      <a:pPr algn="ctr">
                        <a:lnSpc>
                          <a:spcPct val="150000"/>
                        </a:lnSpc>
                        <a:spcAft>
                          <a:spcPts val="0"/>
                        </a:spcAft>
                      </a:pPr>
                      <a:r>
                        <a:rPr lang="en-US" sz="2000" dirty="0">
                          <a:effectLst/>
                        </a:rPr>
                        <a:t>No.</a:t>
                      </a:r>
                      <a:endParaRPr lang="en-US" sz="2000" dirty="0">
                        <a:effectLst/>
                        <a:latin typeface="Times New Roman"/>
                        <a:ea typeface="Times New Roman"/>
                      </a:endParaRPr>
                    </a:p>
                  </a:txBody>
                  <a:tcPr marL="68580" marR="68580" marT="0" marB="0"/>
                </a:tc>
                <a:tc>
                  <a:txBody>
                    <a:bodyPr/>
                    <a:lstStyle/>
                    <a:p>
                      <a:pPr algn="ctr">
                        <a:lnSpc>
                          <a:spcPct val="150000"/>
                        </a:lnSpc>
                        <a:spcAft>
                          <a:spcPts val="0"/>
                        </a:spcAft>
                      </a:pPr>
                      <a:r>
                        <a:rPr lang="en-US" sz="2000">
                          <a:effectLst/>
                        </a:rPr>
                        <a:t>Group Members</a:t>
                      </a:r>
                      <a:endParaRPr lang="en-US" sz="2000">
                        <a:effectLst/>
                        <a:latin typeface="Times New Roman"/>
                        <a:ea typeface="Times New Roman"/>
                      </a:endParaRPr>
                    </a:p>
                  </a:txBody>
                  <a:tcPr marL="68580" marR="68580" marT="0" marB="0"/>
                </a:tc>
              </a:tr>
              <a:tr h="635532">
                <a:tc>
                  <a:txBody>
                    <a:bodyPr/>
                    <a:lstStyle/>
                    <a:p>
                      <a:pPr algn="ctr">
                        <a:lnSpc>
                          <a:spcPct val="150000"/>
                        </a:lnSpc>
                        <a:spcAft>
                          <a:spcPts val="0"/>
                        </a:spcAft>
                      </a:pPr>
                      <a:r>
                        <a:rPr lang="en-US" sz="2000">
                          <a:effectLst/>
                        </a:rPr>
                        <a:t>1</a:t>
                      </a:r>
                      <a:endParaRPr lang="en-US" sz="2000">
                        <a:effectLst/>
                        <a:latin typeface="Times New Roman"/>
                        <a:ea typeface="Times New Roman"/>
                      </a:endParaRPr>
                    </a:p>
                  </a:txBody>
                  <a:tcPr marL="68580" marR="68580" marT="0" marB="0"/>
                </a:tc>
                <a:tc>
                  <a:txBody>
                    <a:bodyPr/>
                    <a:lstStyle/>
                    <a:p>
                      <a:pPr algn="ctr">
                        <a:lnSpc>
                          <a:spcPct val="150000"/>
                        </a:lnSpc>
                        <a:spcAft>
                          <a:spcPts val="0"/>
                        </a:spcAft>
                      </a:pPr>
                      <a:r>
                        <a:rPr lang="en-US" sz="2000" dirty="0">
                          <a:effectLst/>
                        </a:rPr>
                        <a:t>Kainat Khalid</a:t>
                      </a:r>
                      <a:endParaRPr lang="en-US" sz="2000" dirty="0">
                        <a:effectLst/>
                        <a:latin typeface="Times New Roman"/>
                        <a:ea typeface="Times New Roman"/>
                      </a:endParaRPr>
                    </a:p>
                  </a:txBody>
                  <a:tcPr marL="68580" marR="68580" marT="0" marB="0"/>
                </a:tc>
              </a:tr>
              <a:tr h="635532">
                <a:tc>
                  <a:txBody>
                    <a:bodyPr/>
                    <a:lstStyle/>
                    <a:p>
                      <a:pPr algn="ctr">
                        <a:lnSpc>
                          <a:spcPct val="150000"/>
                        </a:lnSpc>
                        <a:spcAft>
                          <a:spcPts val="0"/>
                        </a:spcAft>
                      </a:pPr>
                      <a:r>
                        <a:rPr lang="en-US" sz="2000">
                          <a:effectLst/>
                        </a:rPr>
                        <a:t>2</a:t>
                      </a:r>
                      <a:endParaRPr lang="en-US" sz="2000">
                        <a:effectLst/>
                        <a:latin typeface="Times New Roman"/>
                        <a:ea typeface="Times New Roman"/>
                      </a:endParaRPr>
                    </a:p>
                  </a:txBody>
                  <a:tcPr marL="68580" marR="68580" marT="0" marB="0"/>
                </a:tc>
                <a:tc>
                  <a:txBody>
                    <a:bodyPr/>
                    <a:lstStyle/>
                    <a:p>
                      <a:pPr algn="ctr">
                        <a:lnSpc>
                          <a:spcPct val="150000"/>
                        </a:lnSpc>
                        <a:spcAft>
                          <a:spcPts val="0"/>
                        </a:spcAft>
                      </a:pPr>
                      <a:r>
                        <a:rPr lang="en-US" sz="2000">
                          <a:effectLst/>
                        </a:rPr>
                        <a:t>Asma Malik</a:t>
                      </a:r>
                      <a:endParaRPr lang="en-US" sz="2000">
                        <a:effectLst/>
                        <a:latin typeface="Times New Roman"/>
                        <a:ea typeface="Times New Roman"/>
                      </a:endParaRPr>
                    </a:p>
                  </a:txBody>
                  <a:tcPr marL="68580" marR="68580" marT="0" marB="0"/>
                </a:tc>
              </a:tr>
              <a:tr h="635532">
                <a:tc>
                  <a:txBody>
                    <a:bodyPr/>
                    <a:lstStyle/>
                    <a:p>
                      <a:pPr algn="ctr">
                        <a:lnSpc>
                          <a:spcPct val="150000"/>
                        </a:lnSpc>
                        <a:spcAft>
                          <a:spcPts val="0"/>
                        </a:spcAft>
                      </a:pPr>
                      <a:r>
                        <a:rPr lang="en-US" sz="2000">
                          <a:effectLst/>
                        </a:rPr>
                        <a:t>3</a:t>
                      </a:r>
                      <a:endParaRPr lang="en-US" sz="2000">
                        <a:effectLst/>
                        <a:latin typeface="Times New Roman"/>
                        <a:ea typeface="Times New Roman"/>
                      </a:endParaRPr>
                    </a:p>
                  </a:txBody>
                  <a:tcPr marL="68580" marR="68580" marT="0" marB="0"/>
                </a:tc>
                <a:tc>
                  <a:txBody>
                    <a:bodyPr/>
                    <a:lstStyle/>
                    <a:p>
                      <a:pPr algn="ctr">
                        <a:lnSpc>
                          <a:spcPct val="150000"/>
                        </a:lnSpc>
                        <a:spcAft>
                          <a:spcPts val="0"/>
                        </a:spcAft>
                      </a:pPr>
                      <a:r>
                        <a:rPr lang="en-US" sz="2000" dirty="0" err="1">
                          <a:effectLst/>
                        </a:rPr>
                        <a:t>Amna</a:t>
                      </a:r>
                      <a:r>
                        <a:rPr lang="en-US" sz="2000" dirty="0">
                          <a:effectLst/>
                        </a:rPr>
                        <a:t> </a:t>
                      </a:r>
                      <a:r>
                        <a:rPr lang="en-US" sz="2000" dirty="0" err="1">
                          <a:effectLst/>
                        </a:rPr>
                        <a:t>Shehzadee</a:t>
                      </a:r>
                      <a:endParaRPr lang="en-US" sz="2000" dirty="0">
                        <a:effectLst/>
                        <a:latin typeface="Times New Roman"/>
                        <a:ea typeface="Times New Roman"/>
                      </a:endParaRPr>
                    </a:p>
                  </a:txBody>
                  <a:tcPr marL="68580" marR="68580" marT="0" marB="0"/>
                </a:tc>
              </a:tr>
            </a:tbl>
          </a:graphicData>
        </a:graphic>
      </p:graphicFrame>
    </p:spTree>
    <p:extLst>
      <p:ext uri="{BB962C8B-B14F-4D97-AF65-F5344CB8AC3E}">
        <p14:creationId xmlns:p14="http://schemas.microsoft.com/office/powerpoint/2010/main" val="2711485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smtClean="0"/>
              <a:t>Work</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0813870"/>
              </p:ext>
            </p:extLst>
          </p:nvPr>
        </p:nvGraphicFramePr>
        <p:xfrm>
          <a:off x="609600" y="1447800"/>
          <a:ext cx="2248694" cy="5104881"/>
        </p:xfrm>
        <a:graphic>
          <a:graphicData uri="http://schemas.openxmlformats.org/drawingml/2006/table">
            <a:tbl>
              <a:tblPr firstRow="1" firstCol="1" bandRow="1">
                <a:tableStyleId>{5C22544A-7EE6-4342-B048-85BDC9FD1C3A}</a:tableStyleId>
              </a:tblPr>
              <a:tblGrid>
                <a:gridCol w="762000"/>
                <a:gridCol w="1486694"/>
              </a:tblGrid>
              <a:tr h="567209">
                <a:tc>
                  <a:txBody>
                    <a:bodyPr/>
                    <a:lstStyle/>
                    <a:p>
                      <a:pPr algn="ctr">
                        <a:lnSpc>
                          <a:spcPct val="150000"/>
                        </a:lnSpc>
                        <a:spcAft>
                          <a:spcPts val="0"/>
                        </a:spcAft>
                      </a:pPr>
                      <a:r>
                        <a:rPr lang="en-US" sz="1200" dirty="0">
                          <a:effectLst/>
                        </a:rPr>
                        <a:t>No.</a:t>
                      </a:r>
                      <a:endParaRPr lang="en-US" sz="12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Bovidae Work</a:t>
                      </a:r>
                      <a:endParaRPr lang="en-US" sz="1200" dirty="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Documentation</a:t>
                      </a:r>
                      <a:endParaRPr lang="en-US" sz="1200" dirty="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Proposal</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1.2</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Literature / Market Survey</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1.3</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Requirement Analysis</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1.3.1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Functional Requirements</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1.3.2</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Non Functional Requirements</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1.4</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System Design</a:t>
                      </a:r>
                      <a:endParaRPr lang="en-US" sz="1200">
                        <a:effectLst/>
                        <a:latin typeface="Times New Roman"/>
                        <a:ea typeface="Times New Roman"/>
                      </a:endParaRPr>
                    </a:p>
                  </a:txBody>
                  <a:tcPr marL="3066" marR="3066" marT="3066" marB="3066" anchor="ctr"/>
                </a:tc>
              </a:tr>
              <a:tr h="567209">
                <a:tc>
                  <a:txBody>
                    <a:bodyPr/>
                    <a:lstStyle/>
                    <a:p>
                      <a:pPr algn="ctr">
                        <a:lnSpc>
                          <a:spcPct val="150000"/>
                        </a:lnSpc>
                        <a:spcAft>
                          <a:spcPts val="0"/>
                        </a:spcAft>
                      </a:pPr>
                      <a:r>
                        <a:rPr lang="en-US" sz="1200">
                          <a:effectLst/>
                        </a:rPr>
                        <a:t>1.4.1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Architectural Design</a:t>
                      </a:r>
                      <a:endParaRPr lang="en-US" sz="1200" dirty="0">
                        <a:effectLst/>
                        <a:latin typeface="Times New Roman"/>
                        <a:ea typeface="Times New Roman"/>
                      </a:endParaRPr>
                    </a:p>
                  </a:txBody>
                  <a:tcPr marL="3066" marR="3066" marT="3066" marB="3066"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16025629"/>
              </p:ext>
            </p:extLst>
          </p:nvPr>
        </p:nvGraphicFramePr>
        <p:xfrm>
          <a:off x="3276600" y="1447805"/>
          <a:ext cx="2324894" cy="5181588"/>
        </p:xfrm>
        <a:graphic>
          <a:graphicData uri="http://schemas.openxmlformats.org/drawingml/2006/table">
            <a:tbl>
              <a:tblPr firstRow="1" firstCol="1" bandRow="1">
                <a:tableStyleId>{5C22544A-7EE6-4342-B048-85BDC9FD1C3A}</a:tableStyleId>
              </a:tblPr>
              <a:tblGrid>
                <a:gridCol w="684463"/>
                <a:gridCol w="1640431"/>
              </a:tblGrid>
              <a:tr h="352736">
                <a:tc>
                  <a:txBody>
                    <a:bodyPr/>
                    <a:lstStyle/>
                    <a:p>
                      <a:pPr algn="ctr">
                        <a:lnSpc>
                          <a:spcPct val="150000"/>
                        </a:lnSpc>
                        <a:spcAft>
                          <a:spcPts val="0"/>
                        </a:spcAft>
                      </a:pPr>
                      <a:r>
                        <a:rPr lang="en-US" sz="1100" dirty="0">
                          <a:effectLst/>
                        </a:rPr>
                        <a:t>No.</a:t>
                      </a:r>
                      <a:endParaRPr lang="en-US" sz="11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100" dirty="0">
                          <a:effectLst/>
                        </a:rPr>
                        <a:t>Bovidae Work</a:t>
                      </a:r>
                      <a:endParaRPr lang="en-US" sz="1100" dirty="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dirty="0">
                          <a:effectLst/>
                        </a:rPr>
                        <a:t>1.4.2</a:t>
                      </a:r>
                      <a:endParaRPr lang="en-US" sz="11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Detailed Design</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1.4.3</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Domain Model</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1.4.4</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Deployment Diagram</a:t>
                      </a:r>
                      <a:endParaRPr lang="en-US" sz="1100">
                        <a:effectLst/>
                        <a:latin typeface="Times New Roman"/>
                        <a:ea typeface="Times New Roman"/>
                      </a:endParaRPr>
                    </a:p>
                  </a:txBody>
                  <a:tcPr marL="3066" marR="3066" marT="3066" marB="3066" anchor="ctr"/>
                </a:tc>
              </a:tr>
              <a:tr h="485462">
                <a:tc>
                  <a:txBody>
                    <a:bodyPr/>
                    <a:lstStyle/>
                    <a:p>
                      <a:pPr algn="ctr">
                        <a:lnSpc>
                          <a:spcPct val="150000"/>
                        </a:lnSpc>
                        <a:spcAft>
                          <a:spcPts val="0"/>
                        </a:spcAft>
                      </a:pPr>
                      <a:r>
                        <a:rPr lang="en-US" sz="1100">
                          <a:effectLst/>
                        </a:rPr>
                        <a:t>1.4.5</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Entity Relationship diagram</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1.5</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Implementation</a:t>
                      </a:r>
                      <a:endParaRPr lang="en-US" sz="1100">
                        <a:effectLst/>
                        <a:latin typeface="Times New Roman"/>
                        <a:ea typeface="Times New Roman"/>
                      </a:endParaRPr>
                    </a:p>
                  </a:txBody>
                  <a:tcPr marL="3066" marR="3066" marT="3066" marB="3066" anchor="ctr"/>
                </a:tc>
              </a:tr>
              <a:tr h="485462">
                <a:tc>
                  <a:txBody>
                    <a:bodyPr/>
                    <a:lstStyle/>
                    <a:p>
                      <a:pPr algn="ctr">
                        <a:lnSpc>
                          <a:spcPct val="150000"/>
                        </a:lnSpc>
                        <a:spcAft>
                          <a:spcPts val="0"/>
                        </a:spcAft>
                      </a:pPr>
                      <a:r>
                        <a:rPr lang="en-US" sz="1100">
                          <a:effectLst/>
                        </a:rPr>
                        <a:t>1.5.1</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Flow Control/Pseudo codes</a:t>
                      </a:r>
                      <a:endParaRPr lang="en-US" sz="1100">
                        <a:effectLst/>
                        <a:latin typeface="Times New Roman"/>
                        <a:ea typeface="Times New Roman"/>
                      </a:endParaRPr>
                    </a:p>
                  </a:txBody>
                  <a:tcPr marL="3066" marR="3066" marT="3066" marB="3066" anchor="ctr"/>
                </a:tc>
              </a:tr>
              <a:tr h="683304">
                <a:tc>
                  <a:txBody>
                    <a:bodyPr/>
                    <a:lstStyle/>
                    <a:p>
                      <a:pPr algn="ctr">
                        <a:lnSpc>
                          <a:spcPct val="150000"/>
                        </a:lnSpc>
                        <a:spcAft>
                          <a:spcPts val="0"/>
                        </a:spcAft>
                      </a:pPr>
                      <a:r>
                        <a:rPr lang="en-US" sz="1100">
                          <a:effectLst/>
                        </a:rPr>
                        <a:t>1.5.2</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Components, Libraries, Web Services and stubs</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1.5.3</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Deployment Environment</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1.6</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Testing and Evaluation</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1.6.1</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List of Test Scenarios</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1.7</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a:effectLst/>
                        </a:rPr>
                        <a:t>Conclusion and Outlook</a:t>
                      </a:r>
                      <a:endParaRPr lang="en-US" sz="1100">
                        <a:effectLst/>
                        <a:latin typeface="Times New Roman"/>
                        <a:ea typeface="Times New Roman"/>
                      </a:endParaRPr>
                    </a:p>
                  </a:txBody>
                  <a:tcPr marL="3066" marR="3066" marT="3066" marB="3066" anchor="ctr"/>
                </a:tc>
              </a:tr>
              <a:tr h="352736">
                <a:tc>
                  <a:txBody>
                    <a:bodyPr/>
                    <a:lstStyle/>
                    <a:p>
                      <a:pPr algn="ctr">
                        <a:lnSpc>
                          <a:spcPct val="150000"/>
                        </a:lnSpc>
                        <a:spcAft>
                          <a:spcPts val="0"/>
                        </a:spcAft>
                      </a:pPr>
                      <a:r>
                        <a:rPr lang="en-US" sz="1100">
                          <a:effectLst/>
                        </a:rPr>
                        <a:t>1.7.1</a:t>
                      </a:r>
                      <a:endParaRPr lang="en-US" sz="1100">
                        <a:effectLst/>
                        <a:latin typeface="Times New Roman"/>
                        <a:ea typeface="Times New Roman"/>
                      </a:endParaRPr>
                    </a:p>
                  </a:txBody>
                  <a:tcPr marL="3066" marR="3066" marT="3066" marB="3066"/>
                </a:tc>
                <a:tc>
                  <a:txBody>
                    <a:bodyPr/>
                    <a:lstStyle/>
                    <a:p>
                      <a:pPr algn="ctr">
                        <a:lnSpc>
                          <a:spcPct val="150000"/>
                        </a:lnSpc>
                        <a:spcAft>
                          <a:spcPts val="0"/>
                        </a:spcAft>
                      </a:pPr>
                      <a:r>
                        <a:rPr lang="en-US" sz="1100" dirty="0">
                          <a:effectLst/>
                        </a:rPr>
                        <a:t>Critical Review</a:t>
                      </a:r>
                      <a:endParaRPr lang="en-US" sz="1100" dirty="0">
                        <a:effectLst/>
                        <a:latin typeface="Times New Roman"/>
                        <a:ea typeface="Times New Roman"/>
                      </a:endParaRPr>
                    </a:p>
                  </a:txBody>
                  <a:tcPr marL="3066" marR="3066" marT="3066" marB="3066"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43517478"/>
              </p:ext>
            </p:extLst>
          </p:nvPr>
        </p:nvGraphicFramePr>
        <p:xfrm>
          <a:off x="5943600" y="1447800"/>
          <a:ext cx="2667000" cy="5181603"/>
        </p:xfrm>
        <a:graphic>
          <a:graphicData uri="http://schemas.openxmlformats.org/drawingml/2006/table">
            <a:tbl>
              <a:tblPr firstRow="1" firstCol="1" bandRow="1">
                <a:tableStyleId>{5C22544A-7EE6-4342-B048-85BDC9FD1C3A}</a:tableStyleId>
              </a:tblPr>
              <a:tblGrid>
                <a:gridCol w="762000"/>
                <a:gridCol w="1905000"/>
              </a:tblGrid>
              <a:tr h="424552">
                <a:tc>
                  <a:txBody>
                    <a:bodyPr/>
                    <a:lstStyle/>
                    <a:p>
                      <a:pPr algn="ctr">
                        <a:lnSpc>
                          <a:spcPct val="150000"/>
                        </a:lnSpc>
                        <a:spcAft>
                          <a:spcPts val="0"/>
                        </a:spcAft>
                      </a:pPr>
                      <a:r>
                        <a:rPr lang="en-US" sz="1200" dirty="0">
                          <a:effectLst/>
                        </a:rPr>
                        <a:t>No.</a:t>
                      </a:r>
                      <a:endParaRPr lang="en-US" sz="12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Bovidae Work</a:t>
                      </a:r>
                      <a:endParaRPr lang="en-US" sz="1200" dirty="0">
                        <a:effectLst/>
                        <a:latin typeface="Times New Roman"/>
                        <a:ea typeface="Times New Roman"/>
                      </a:endParaRPr>
                    </a:p>
                  </a:txBody>
                  <a:tcPr marL="3066" marR="3066" marT="3066" marB="3066" anchor="ctr"/>
                </a:tc>
              </a:tr>
              <a:tr h="815175">
                <a:tc>
                  <a:txBody>
                    <a:bodyPr/>
                    <a:lstStyle/>
                    <a:p>
                      <a:pPr algn="ctr">
                        <a:lnSpc>
                          <a:spcPct val="150000"/>
                        </a:lnSpc>
                        <a:spcAft>
                          <a:spcPts val="0"/>
                        </a:spcAft>
                      </a:pPr>
                      <a:r>
                        <a:rPr lang="en-US" sz="1200" dirty="0">
                          <a:effectLst/>
                        </a:rPr>
                        <a:t>1.7.2</a:t>
                      </a:r>
                      <a:endParaRPr lang="en-US" sz="12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Future Recommendations/Outlook</a:t>
                      </a:r>
                      <a:endParaRPr lang="en-US" sz="1200">
                        <a:effectLst/>
                        <a:latin typeface="Times New Roman"/>
                        <a:ea typeface="Times New Roman"/>
                      </a:endParaRPr>
                    </a:p>
                  </a:txBody>
                  <a:tcPr marL="3066" marR="3066" marT="3066" marB="3066" anchor="ctr"/>
                </a:tc>
              </a:tr>
              <a:tr h="545460">
                <a:tc>
                  <a:txBody>
                    <a:bodyPr/>
                    <a:lstStyle/>
                    <a:p>
                      <a:pPr algn="ctr">
                        <a:lnSpc>
                          <a:spcPct val="150000"/>
                        </a:lnSpc>
                        <a:spcAft>
                          <a:spcPts val="0"/>
                        </a:spcAft>
                      </a:pPr>
                      <a:r>
                        <a:rPr lang="en-US" sz="1200">
                          <a:effectLst/>
                        </a:rPr>
                        <a:t>2</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Development Environment</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2.1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IDE</a:t>
                      </a:r>
                      <a:endParaRPr lang="en-US" sz="1200" dirty="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2.2</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Server</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2.3</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Database</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3</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MVC</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3.1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Views</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3.1.1</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Generator</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3.1.2</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a:effectLst/>
                        </a:rPr>
                        <a:t>Home</a:t>
                      </a:r>
                      <a:endParaRPr lang="en-US" sz="1200">
                        <a:effectLst/>
                        <a:latin typeface="Times New Roman"/>
                        <a:ea typeface="Times New Roman"/>
                      </a:endParaRPr>
                    </a:p>
                  </a:txBody>
                  <a:tcPr marL="3066" marR="3066" marT="3066" marB="3066" anchor="ctr"/>
                </a:tc>
              </a:tr>
              <a:tr h="424552">
                <a:tc>
                  <a:txBody>
                    <a:bodyPr/>
                    <a:lstStyle/>
                    <a:p>
                      <a:pPr algn="ctr">
                        <a:lnSpc>
                          <a:spcPct val="150000"/>
                        </a:lnSpc>
                        <a:spcAft>
                          <a:spcPts val="0"/>
                        </a:spcAft>
                      </a:pPr>
                      <a:r>
                        <a:rPr lang="en-US" sz="1200">
                          <a:effectLst/>
                        </a:rPr>
                        <a:t>3.1.3</a:t>
                      </a:r>
                      <a:endParaRPr lang="en-US" sz="1200">
                        <a:effectLst/>
                        <a:latin typeface="Times New Roman"/>
                        <a:ea typeface="Times New Roman"/>
                      </a:endParaRPr>
                    </a:p>
                  </a:txBody>
                  <a:tcPr marL="3066" marR="3066" marT="3066" marB="3066"/>
                </a:tc>
                <a:tc>
                  <a:txBody>
                    <a:bodyPr/>
                    <a:lstStyle/>
                    <a:p>
                      <a:pPr algn="ctr">
                        <a:lnSpc>
                          <a:spcPct val="150000"/>
                        </a:lnSpc>
                        <a:spcAft>
                          <a:spcPts val="0"/>
                        </a:spcAft>
                      </a:pPr>
                      <a:r>
                        <a:rPr lang="en-US" sz="1200" dirty="0">
                          <a:effectLst/>
                        </a:rPr>
                        <a:t>layouts</a:t>
                      </a:r>
                      <a:endParaRPr lang="en-US" sz="1200" dirty="0">
                        <a:effectLst/>
                        <a:latin typeface="Times New Roman"/>
                        <a:ea typeface="Times New Roman"/>
                      </a:endParaRPr>
                    </a:p>
                  </a:txBody>
                  <a:tcPr marL="3066" marR="3066" marT="3066" marB="3066" anchor="ctr"/>
                </a:tc>
              </a:tr>
            </a:tbl>
          </a:graphicData>
        </a:graphic>
      </p:graphicFrame>
    </p:spTree>
    <p:extLst>
      <p:ext uri="{BB962C8B-B14F-4D97-AF65-F5344CB8AC3E}">
        <p14:creationId xmlns:p14="http://schemas.microsoft.com/office/powerpoint/2010/main" val="3195070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Work</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79779091"/>
              </p:ext>
            </p:extLst>
          </p:nvPr>
        </p:nvGraphicFramePr>
        <p:xfrm>
          <a:off x="609600" y="1600200"/>
          <a:ext cx="3733800" cy="4090812"/>
        </p:xfrm>
        <a:graphic>
          <a:graphicData uri="http://schemas.openxmlformats.org/drawingml/2006/table">
            <a:tbl>
              <a:tblPr firstRow="1" firstCol="1" bandRow="1">
                <a:tableStyleId>{5C22544A-7EE6-4342-B048-85BDC9FD1C3A}</a:tableStyleId>
              </a:tblPr>
              <a:tblGrid>
                <a:gridCol w="1295400"/>
                <a:gridCol w="2438400"/>
              </a:tblGrid>
              <a:tr h="331694">
                <a:tc>
                  <a:txBody>
                    <a:bodyPr/>
                    <a:lstStyle/>
                    <a:p>
                      <a:pPr algn="ctr">
                        <a:lnSpc>
                          <a:spcPct val="150000"/>
                        </a:lnSpc>
                        <a:spcAft>
                          <a:spcPts val="0"/>
                        </a:spcAft>
                      </a:pPr>
                      <a:r>
                        <a:rPr lang="en-US" sz="1600" dirty="0">
                          <a:effectLst/>
                        </a:rPr>
                        <a:t>No.</a:t>
                      </a:r>
                      <a:endParaRPr lang="en-US" sz="16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Bovidae Work</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dirty="0">
                          <a:effectLst/>
                        </a:rPr>
                        <a:t>3.1.4</a:t>
                      </a:r>
                      <a:endParaRPr lang="en-US" sz="16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Additonal Pages</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3.2</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Controllers</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3.2.1</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GeneratorController</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3.2.2</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Home</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3.3</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Model</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3.3.1</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Generator</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4</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Core</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4.1</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BovidaeORM</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4.2</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a:effectLst/>
                        </a:rPr>
                        <a:t>Controller</a:t>
                      </a:r>
                      <a:endParaRPr lang="en-US" sz="1600">
                        <a:effectLst/>
                        <a:latin typeface="Times New Roman"/>
                        <a:ea typeface="Times New Roman"/>
                      </a:endParaRPr>
                    </a:p>
                  </a:txBody>
                  <a:tcPr marL="3066" marR="3066" marT="3066" marB="3066" anchor="ctr"/>
                </a:tc>
              </a:tr>
              <a:tr h="331694">
                <a:tc>
                  <a:txBody>
                    <a:bodyPr/>
                    <a:lstStyle/>
                    <a:p>
                      <a:pPr algn="ctr">
                        <a:lnSpc>
                          <a:spcPct val="150000"/>
                        </a:lnSpc>
                        <a:spcAft>
                          <a:spcPts val="0"/>
                        </a:spcAft>
                      </a:pPr>
                      <a:r>
                        <a:rPr lang="en-US" sz="1600">
                          <a:effectLst/>
                        </a:rPr>
                        <a:t>4.3</a:t>
                      </a:r>
                      <a:endParaRPr lang="en-US" sz="1600">
                        <a:effectLst/>
                        <a:latin typeface="Times New Roman"/>
                        <a:ea typeface="Times New Roman"/>
                      </a:endParaRPr>
                    </a:p>
                  </a:txBody>
                  <a:tcPr marL="3066" marR="3066" marT="3066" marB="3066"/>
                </a:tc>
                <a:tc>
                  <a:txBody>
                    <a:bodyPr/>
                    <a:lstStyle/>
                    <a:p>
                      <a:pPr algn="ctr">
                        <a:lnSpc>
                          <a:spcPct val="150000"/>
                        </a:lnSpc>
                        <a:spcAft>
                          <a:spcPts val="0"/>
                        </a:spcAft>
                      </a:pPr>
                      <a:r>
                        <a:rPr lang="en-US" sz="1600" dirty="0">
                          <a:effectLst/>
                        </a:rPr>
                        <a:t>Error</a:t>
                      </a:r>
                      <a:endParaRPr lang="en-US" sz="1600" dirty="0">
                        <a:effectLst/>
                        <a:latin typeface="Times New Roman"/>
                        <a:ea typeface="Times New Roman"/>
                      </a:endParaRPr>
                    </a:p>
                  </a:txBody>
                  <a:tcPr marL="3066" marR="3066" marT="3066" marB="3066"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0111515"/>
              </p:ext>
            </p:extLst>
          </p:nvPr>
        </p:nvGraphicFramePr>
        <p:xfrm>
          <a:off x="4724400" y="1600200"/>
          <a:ext cx="3352800" cy="4190998"/>
        </p:xfrm>
        <a:graphic>
          <a:graphicData uri="http://schemas.openxmlformats.org/drawingml/2006/table">
            <a:tbl>
              <a:tblPr firstRow="1" firstCol="1" bandRow="1">
                <a:tableStyleId>{5C22544A-7EE6-4342-B048-85BDC9FD1C3A}</a:tableStyleId>
              </a:tblPr>
              <a:tblGrid>
                <a:gridCol w="1219200"/>
                <a:gridCol w="2133600"/>
              </a:tblGrid>
              <a:tr h="598714">
                <a:tc>
                  <a:txBody>
                    <a:bodyPr/>
                    <a:lstStyle/>
                    <a:p>
                      <a:pPr algn="ctr">
                        <a:lnSpc>
                          <a:spcPct val="150000"/>
                        </a:lnSpc>
                        <a:spcAft>
                          <a:spcPts val="0"/>
                        </a:spcAft>
                      </a:pPr>
                      <a:r>
                        <a:rPr lang="en-US" sz="1800" dirty="0">
                          <a:effectLst/>
                        </a:rPr>
                        <a:t>No.</a:t>
                      </a:r>
                      <a:endParaRPr lang="en-US" sz="18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800">
                          <a:effectLst/>
                        </a:rPr>
                        <a:t>Bovidae Work</a:t>
                      </a:r>
                      <a:endParaRPr lang="en-US" sz="180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dirty="0">
                          <a:effectLst/>
                        </a:rPr>
                        <a:t>4.4</a:t>
                      </a:r>
                      <a:endParaRPr lang="en-US" sz="1800" dirty="0">
                        <a:effectLst/>
                        <a:latin typeface="Times New Roman"/>
                        <a:ea typeface="Times New Roman"/>
                      </a:endParaRPr>
                    </a:p>
                  </a:txBody>
                  <a:tcPr marL="3066" marR="3066" marT="3066" marB="3066"/>
                </a:tc>
                <a:tc>
                  <a:txBody>
                    <a:bodyPr/>
                    <a:lstStyle/>
                    <a:p>
                      <a:pPr algn="ctr">
                        <a:lnSpc>
                          <a:spcPct val="150000"/>
                        </a:lnSpc>
                        <a:spcAft>
                          <a:spcPts val="0"/>
                        </a:spcAft>
                      </a:pPr>
                      <a:r>
                        <a:rPr lang="en-US" sz="1800" dirty="0">
                          <a:effectLst/>
                        </a:rPr>
                        <a:t>Model</a:t>
                      </a:r>
                      <a:endParaRPr lang="en-US" sz="1800" dirty="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a:effectLst/>
                        </a:rPr>
                        <a:t>4.5</a:t>
                      </a:r>
                      <a:endParaRPr lang="en-US" sz="1800">
                        <a:effectLst/>
                        <a:latin typeface="Times New Roman"/>
                        <a:ea typeface="Times New Roman"/>
                      </a:endParaRPr>
                    </a:p>
                  </a:txBody>
                  <a:tcPr marL="3066" marR="3066" marT="3066" marB="3066"/>
                </a:tc>
                <a:tc>
                  <a:txBody>
                    <a:bodyPr/>
                    <a:lstStyle/>
                    <a:p>
                      <a:pPr algn="ctr">
                        <a:lnSpc>
                          <a:spcPct val="150000"/>
                        </a:lnSpc>
                        <a:spcAft>
                          <a:spcPts val="0"/>
                        </a:spcAft>
                      </a:pPr>
                      <a:r>
                        <a:rPr lang="en-US" sz="1800">
                          <a:effectLst/>
                        </a:rPr>
                        <a:t>Route</a:t>
                      </a:r>
                      <a:endParaRPr lang="en-US" sz="180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a:effectLst/>
                        </a:rPr>
                        <a:t>4.6</a:t>
                      </a:r>
                      <a:endParaRPr lang="en-US" sz="1800">
                        <a:effectLst/>
                        <a:latin typeface="Times New Roman"/>
                        <a:ea typeface="Times New Roman"/>
                      </a:endParaRPr>
                    </a:p>
                  </a:txBody>
                  <a:tcPr marL="3066" marR="3066" marT="3066" marB="3066"/>
                </a:tc>
                <a:tc>
                  <a:txBody>
                    <a:bodyPr/>
                    <a:lstStyle/>
                    <a:p>
                      <a:pPr algn="ctr">
                        <a:lnSpc>
                          <a:spcPct val="150000"/>
                        </a:lnSpc>
                        <a:spcAft>
                          <a:spcPts val="0"/>
                        </a:spcAft>
                      </a:pPr>
                      <a:r>
                        <a:rPr lang="en-US" sz="1800">
                          <a:effectLst/>
                        </a:rPr>
                        <a:t>View</a:t>
                      </a:r>
                      <a:endParaRPr lang="en-US" sz="180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a:effectLst/>
                        </a:rPr>
                        <a:t>5</a:t>
                      </a:r>
                      <a:endParaRPr lang="en-US" sz="1800">
                        <a:effectLst/>
                        <a:latin typeface="Times New Roman"/>
                        <a:ea typeface="Times New Roman"/>
                      </a:endParaRPr>
                    </a:p>
                  </a:txBody>
                  <a:tcPr marL="3066" marR="3066" marT="3066" marB="3066"/>
                </a:tc>
                <a:tc>
                  <a:txBody>
                    <a:bodyPr/>
                    <a:lstStyle/>
                    <a:p>
                      <a:pPr algn="ctr">
                        <a:lnSpc>
                          <a:spcPct val="150000"/>
                        </a:lnSpc>
                        <a:spcAft>
                          <a:spcPts val="0"/>
                        </a:spcAft>
                      </a:pPr>
                      <a:r>
                        <a:rPr lang="en-US" sz="1800">
                          <a:effectLst/>
                        </a:rPr>
                        <a:t>Public</a:t>
                      </a:r>
                      <a:endParaRPr lang="en-US" sz="180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a:effectLst/>
                        </a:rPr>
                        <a:t>5.1</a:t>
                      </a:r>
                      <a:endParaRPr lang="en-US" sz="1800">
                        <a:effectLst/>
                        <a:latin typeface="Times New Roman"/>
                        <a:ea typeface="Times New Roman"/>
                      </a:endParaRPr>
                    </a:p>
                  </a:txBody>
                  <a:tcPr marL="3066" marR="3066" marT="3066" marB="3066"/>
                </a:tc>
                <a:tc>
                  <a:txBody>
                    <a:bodyPr/>
                    <a:lstStyle/>
                    <a:p>
                      <a:pPr algn="ctr">
                        <a:lnSpc>
                          <a:spcPct val="150000"/>
                        </a:lnSpc>
                        <a:spcAft>
                          <a:spcPts val="0"/>
                        </a:spcAft>
                      </a:pPr>
                      <a:r>
                        <a:rPr lang="en-US" sz="1800">
                          <a:effectLst/>
                        </a:rPr>
                        <a:t>Index</a:t>
                      </a:r>
                      <a:endParaRPr lang="en-US" sz="1800">
                        <a:effectLst/>
                        <a:latin typeface="Times New Roman"/>
                        <a:ea typeface="Times New Roman"/>
                      </a:endParaRPr>
                    </a:p>
                  </a:txBody>
                  <a:tcPr marL="3066" marR="3066" marT="3066" marB="3066" anchor="ctr"/>
                </a:tc>
              </a:tr>
              <a:tr h="598714">
                <a:tc>
                  <a:txBody>
                    <a:bodyPr/>
                    <a:lstStyle/>
                    <a:p>
                      <a:pPr algn="ctr">
                        <a:lnSpc>
                          <a:spcPct val="150000"/>
                        </a:lnSpc>
                        <a:spcAft>
                          <a:spcPts val="0"/>
                        </a:spcAft>
                      </a:pPr>
                      <a:r>
                        <a:rPr lang="en-US" sz="1800">
                          <a:effectLst/>
                        </a:rPr>
                        <a:t>5.1</a:t>
                      </a:r>
                      <a:endParaRPr lang="en-US" sz="1800">
                        <a:effectLst/>
                        <a:latin typeface="Times New Roman"/>
                        <a:ea typeface="Times New Roman"/>
                      </a:endParaRPr>
                    </a:p>
                  </a:txBody>
                  <a:tcPr marL="3066" marR="3066" marT="3066" marB="3066"/>
                </a:tc>
                <a:tc>
                  <a:txBody>
                    <a:bodyPr/>
                    <a:lstStyle/>
                    <a:p>
                      <a:pPr algn="ctr">
                        <a:lnSpc>
                          <a:spcPct val="150000"/>
                        </a:lnSpc>
                        <a:spcAft>
                          <a:spcPts val="0"/>
                        </a:spcAft>
                      </a:pPr>
                      <a:r>
                        <a:rPr lang="en-US" sz="1800" dirty="0">
                          <a:effectLst/>
                        </a:rPr>
                        <a:t>.</a:t>
                      </a:r>
                      <a:r>
                        <a:rPr lang="en-US" sz="1800" dirty="0" err="1">
                          <a:effectLst/>
                        </a:rPr>
                        <a:t>htaccess</a:t>
                      </a:r>
                      <a:endParaRPr lang="en-US" sz="1800" dirty="0">
                        <a:effectLst/>
                        <a:latin typeface="Times New Roman"/>
                        <a:ea typeface="Times New Roman"/>
                      </a:endParaRPr>
                    </a:p>
                  </a:txBody>
                  <a:tcPr marL="3066" marR="3066" marT="3066" marB="3066" anchor="ctr"/>
                </a:tc>
              </a:tr>
            </a:tbl>
          </a:graphicData>
        </a:graphic>
      </p:graphicFrame>
    </p:spTree>
    <p:extLst>
      <p:ext uri="{BB962C8B-B14F-4D97-AF65-F5344CB8AC3E}">
        <p14:creationId xmlns:p14="http://schemas.microsoft.com/office/powerpoint/2010/main" val="2153913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Opportunity &amp; Stakeholders</a:t>
            </a:r>
          </a:p>
        </p:txBody>
      </p:sp>
      <p:sp>
        <p:nvSpPr>
          <p:cNvPr id="6147" name="Content Placeholder 2"/>
          <p:cNvSpPr>
            <a:spLocks noGrp="1"/>
          </p:cNvSpPr>
          <p:nvPr>
            <p:ph idx="1"/>
          </p:nvPr>
        </p:nvSpPr>
        <p:spPr>
          <a:xfrm>
            <a:off x="457200" y="1371600"/>
            <a:ext cx="8229600" cy="4724400"/>
          </a:xfrm>
        </p:spPr>
        <p:txBody>
          <a:bodyPr/>
          <a:lstStyle/>
          <a:p>
            <a:pPr marL="0" indent="0" eaLnBrk="1" hangingPunct="1">
              <a:buNone/>
            </a:pPr>
            <a:r>
              <a:rPr lang="en-US" sz="2800" dirty="0" smtClean="0"/>
              <a:t>Opportunity:</a:t>
            </a:r>
          </a:p>
          <a:p>
            <a:pPr marL="457200" lvl="1" indent="0" eaLnBrk="1" hangingPunct="1">
              <a:buNone/>
            </a:pPr>
            <a:r>
              <a:rPr lang="en-US" sz="2400" dirty="0"/>
              <a:t>But still we face a lot of problem working with PHP frameworks that are as follow: </a:t>
            </a:r>
          </a:p>
          <a:p>
            <a:pPr lvl="2" eaLnBrk="1" hangingPunct="1">
              <a:buFont typeface="Wingdings" pitchFamily="2" charset="2"/>
              <a:buChar char="§"/>
            </a:pPr>
            <a:r>
              <a:rPr lang="en-US" sz="2200" dirty="0" smtClean="0"/>
              <a:t>Some </a:t>
            </a:r>
            <a:r>
              <a:rPr lang="en-US" sz="2200" dirty="0"/>
              <a:t>not provide Version support </a:t>
            </a:r>
          </a:p>
          <a:p>
            <a:pPr lvl="2" eaLnBrk="1" hangingPunct="1">
              <a:buFont typeface="Wingdings" pitchFamily="2" charset="2"/>
              <a:buChar char="§"/>
            </a:pPr>
            <a:r>
              <a:rPr lang="en-US" sz="2200" dirty="0" smtClean="0"/>
              <a:t>Some </a:t>
            </a:r>
            <a:r>
              <a:rPr lang="en-US" sz="2200" dirty="0"/>
              <a:t>not provide multiple databases </a:t>
            </a:r>
          </a:p>
          <a:p>
            <a:pPr lvl="2" eaLnBrk="1" hangingPunct="1">
              <a:buFont typeface="Wingdings" pitchFamily="2" charset="2"/>
              <a:buChar char="§"/>
            </a:pPr>
            <a:r>
              <a:rPr lang="en-US" sz="2200" dirty="0"/>
              <a:t>Low Dependency Injection Container </a:t>
            </a:r>
          </a:p>
          <a:p>
            <a:pPr lvl="2" eaLnBrk="1" hangingPunct="1">
              <a:buFont typeface="Wingdings" pitchFamily="2" charset="2"/>
              <a:buChar char="§"/>
            </a:pPr>
            <a:r>
              <a:rPr lang="en-US" sz="2200" dirty="0"/>
              <a:t>Issues with Template Engine</a:t>
            </a:r>
          </a:p>
          <a:p>
            <a:pPr lvl="2" eaLnBrk="1" hangingPunct="1">
              <a:buFont typeface="Wingdings" pitchFamily="2" charset="2"/>
              <a:buChar char="§"/>
            </a:pPr>
            <a:r>
              <a:rPr lang="en-US" sz="2200" dirty="0"/>
              <a:t>Large Folder size</a:t>
            </a:r>
          </a:p>
          <a:p>
            <a:pPr lvl="2" eaLnBrk="1" hangingPunct="1">
              <a:buFont typeface="Wingdings" pitchFamily="2" charset="2"/>
              <a:buChar char="§"/>
            </a:pPr>
            <a:r>
              <a:rPr lang="en-US" sz="2200" dirty="0"/>
              <a:t>Not every framework provide User interface</a:t>
            </a:r>
          </a:p>
          <a:p>
            <a:pPr lvl="2" eaLnBrk="1" hangingPunct="1">
              <a:buFont typeface="Wingdings" pitchFamily="2" charset="2"/>
              <a:buChar char="§"/>
            </a:pPr>
            <a:r>
              <a:rPr lang="en-US" sz="2200" dirty="0"/>
              <a:t>Weaker ORM </a:t>
            </a:r>
          </a:p>
          <a:p>
            <a:pPr lvl="2" eaLnBrk="1" hangingPunct="1">
              <a:buFont typeface="Wingdings" pitchFamily="2" charset="2"/>
              <a:buChar char="§"/>
            </a:pPr>
            <a:r>
              <a:rPr lang="en-US" sz="2200" dirty="0"/>
              <a:t>Low Speed</a:t>
            </a:r>
          </a:p>
          <a:p>
            <a:pPr marL="0" indent="0" eaLnBrk="1" hangingPunct="1">
              <a:buNone/>
            </a:pPr>
            <a:endParaRPr lang="en-US" sz="2000" dirty="0" smtClean="0"/>
          </a:p>
        </p:txBody>
      </p:sp>
    </p:spTree>
    <p:extLst>
      <p:ext uri="{BB962C8B-B14F-4D97-AF65-F5344CB8AC3E}">
        <p14:creationId xmlns:p14="http://schemas.microsoft.com/office/powerpoint/2010/main" val="2111897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Way of Working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12349703"/>
              </p:ext>
            </p:extLst>
          </p:nvPr>
        </p:nvGraphicFramePr>
        <p:xfrm>
          <a:off x="1066801" y="1356360"/>
          <a:ext cx="7162799" cy="4663440"/>
        </p:xfrm>
        <a:graphic>
          <a:graphicData uri="http://schemas.openxmlformats.org/drawingml/2006/table">
            <a:tbl>
              <a:tblPr firstRow="1" firstCol="1" bandRow="1">
                <a:tableStyleId>{5C22544A-7EE6-4342-B048-85BDC9FD1C3A}</a:tableStyleId>
              </a:tblPr>
              <a:tblGrid>
                <a:gridCol w="1523999"/>
                <a:gridCol w="5638800"/>
              </a:tblGrid>
              <a:tr h="152400">
                <a:tc>
                  <a:txBody>
                    <a:bodyPr/>
                    <a:lstStyle/>
                    <a:p>
                      <a:pPr algn="ctr">
                        <a:spcAft>
                          <a:spcPts val="0"/>
                        </a:spcAft>
                      </a:pPr>
                      <a:r>
                        <a:rPr lang="en-US" sz="1800" dirty="0">
                          <a:effectLst/>
                        </a:rPr>
                        <a:t>No. </a:t>
                      </a:r>
                      <a:endParaRPr lang="en-US" sz="1800" dirty="0">
                        <a:effectLst/>
                        <a:latin typeface="Times New Roman"/>
                        <a:ea typeface="Times New Roman"/>
                      </a:endParaRPr>
                    </a:p>
                  </a:txBody>
                  <a:tcPr marL="47145" marR="47145" marT="0" marB="0"/>
                </a:tc>
                <a:tc>
                  <a:txBody>
                    <a:bodyPr/>
                    <a:lstStyle/>
                    <a:p>
                      <a:pPr algn="ctr">
                        <a:spcAft>
                          <a:spcPts val="0"/>
                        </a:spcAft>
                      </a:pPr>
                      <a:r>
                        <a:rPr lang="en-US" sz="1800">
                          <a:effectLst/>
                        </a:rPr>
                        <a:t>Way of Work</a:t>
                      </a:r>
                      <a:endParaRPr lang="en-US" sz="1800">
                        <a:effectLst/>
                        <a:latin typeface="Times New Roman"/>
                        <a:ea typeface="Times New Roman"/>
                      </a:endParaRPr>
                    </a:p>
                  </a:txBody>
                  <a:tcPr marL="47145" marR="47145" marT="0" marB="0"/>
                </a:tc>
              </a:tr>
              <a:tr h="914400">
                <a:tc>
                  <a:txBody>
                    <a:bodyPr/>
                    <a:lstStyle/>
                    <a:p>
                      <a:pPr algn="ctr">
                        <a:spcAft>
                          <a:spcPts val="0"/>
                        </a:spcAft>
                      </a:pPr>
                      <a:r>
                        <a:rPr lang="en-US" sz="1800">
                          <a:effectLst/>
                        </a:rPr>
                        <a:t>1</a:t>
                      </a:r>
                      <a:endParaRPr lang="en-US" sz="1800">
                        <a:effectLst/>
                        <a:latin typeface="Times New Roman"/>
                        <a:ea typeface="Times New Roman"/>
                      </a:endParaRPr>
                    </a:p>
                  </a:txBody>
                  <a:tcPr marL="47145" marR="47145" marT="0" marB="0"/>
                </a:tc>
                <a:tc>
                  <a:txBody>
                    <a:bodyPr/>
                    <a:lstStyle/>
                    <a:p>
                      <a:pPr marL="342900" lvl="0" indent="-342900">
                        <a:spcAft>
                          <a:spcPts val="0"/>
                        </a:spcAft>
                        <a:buFont typeface="+mj-lt"/>
                        <a:buAutoNum type="arabicPeriod"/>
                      </a:pPr>
                      <a:r>
                        <a:rPr lang="en-US" sz="1800">
                          <a:effectLst/>
                        </a:rPr>
                        <a:t>For writing Documentation:</a:t>
                      </a:r>
                    </a:p>
                    <a:p>
                      <a:pPr marL="742950" lvl="1" indent="-285750">
                        <a:spcAft>
                          <a:spcPts val="0"/>
                        </a:spcAft>
                        <a:buFont typeface="Symbol"/>
                        <a:buChar char=""/>
                      </a:pPr>
                      <a:r>
                        <a:rPr lang="en-US" sz="1800">
                          <a:effectLst/>
                        </a:rPr>
                        <a:t> Microsoft Word</a:t>
                      </a:r>
                    </a:p>
                    <a:p>
                      <a:pPr marL="342900" lvl="0" indent="-342900">
                        <a:spcAft>
                          <a:spcPts val="0"/>
                        </a:spcAft>
                        <a:buFont typeface="+mj-lt"/>
                        <a:buAutoNum type="arabicPeriod"/>
                      </a:pPr>
                      <a:r>
                        <a:rPr lang="en-US" sz="1800">
                          <a:effectLst/>
                        </a:rPr>
                        <a:t>Different tools for designing UML diagrams that are as follows:</a:t>
                      </a:r>
                    </a:p>
                    <a:p>
                      <a:pPr marL="342900" lvl="0" indent="-342900">
                        <a:spcAft>
                          <a:spcPts val="0"/>
                        </a:spcAft>
                        <a:buFont typeface="Symbol"/>
                        <a:buChar char=""/>
                      </a:pPr>
                      <a:r>
                        <a:rPr lang="en-US" sz="1800">
                          <a:effectLst/>
                        </a:rPr>
                        <a:t>Umlet</a:t>
                      </a:r>
                    </a:p>
                    <a:p>
                      <a:pPr marL="342900" lvl="0" indent="-342900">
                        <a:spcAft>
                          <a:spcPts val="0"/>
                        </a:spcAft>
                        <a:buFont typeface="Symbol"/>
                        <a:buChar char=""/>
                      </a:pPr>
                      <a:r>
                        <a:rPr lang="en-US" sz="1800">
                          <a:effectLst/>
                        </a:rPr>
                        <a:t>Creatly</a:t>
                      </a:r>
                    </a:p>
                    <a:p>
                      <a:pPr marL="342900" lvl="0" indent="-342900">
                        <a:spcAft>
                          <a:spcPts val="0"/>
                        </a:spcAft>
                        <a:buFont typeface="Symbol"/>
                        <a:buChar char=""/>
                      </a:pPr>
                      <a:r>
                        <a:rPr lang="en-US" sz="1800">
                          <a:effectLst/>
                        </a:rPr>
                        <a:t>astah </a:t>
                      </a:r>
                      <a:endParaRPr lang="en-US" sz="1800">
                        <a:effectLst/>
                        <a:latin typeface="Times New Roman"/>
                        <a:ea typeface="Times New Roman"/>
                      </a:endParaRPr>
                    </a:p>
                  </a:txBody>
                  <a:tcPr marL="47145" marR="47145" marT="0" marB="0"/>
                </a:tc>
              </a:tr>
              <a:tr h="304800">
                <a:tc>
                  <a:txBody>
                    <a:bodyPr/>
                    <a:lstStyle/>
                    <a:p>
                      <a:pPr algn="ctr">
                        <a:spcAft>
                          <a:spcPts val="0"/>
                        </a:spcAft>
                      </a:pPr>
                      <a:r>
                        <a:rPr lang="en-US" sz="1800">
                          <a:effectLst/>
                        </a:rPr>
                        <a:t>2</a:t>
                      </a:r>
                      <a:endParaRPr lang="en-US" sz="1800">
                        <a:effectLst/>
                        <a:latin typeface="Times New Roman"/>
                        <a:ea typeface="Times New Roman"/>
                      </a:endParaRPr>
                    </a:p>
                  </a:txBody>
                  <a:tcPr marL="47145" marR="47145" marT="0" marB="0"/>
                </a:tc>
                <a:tc>
                  <a:txBody>
                    <a:bodyPr/>
                    <a:lstStyle/>
                    <a:p>
                      <a:pPr>
                        <a:spcAft>
                          <a:spcPts val="0"/>
                        </a:spcAft>
                      </a:pPr>
                      <a:r>
                        <a:rPr lang="en-US" sz="1800">
                          <a:effectLst/>
                        </a:rPr>
                        <a:t>Work breakdown structure (WBS) of Bovidae Framework:</a:t>
                      </a:r>
                    </a:p>
                    <a:p>
                      <a:pPr marL="342900" lvl="0" indent="-342900">
                        <a:spcAft>
                          <a:spcPts val="0"/>
                        </a:spcAft>
                        <a:buFont typeface="+mj-lt"/>
                        <a:buAutoNum type="arabicPeriod"/>
                      </a:pPr>
                      <a:r>
                        <a:rPr lang="en-US" sz="1800">
                          <a:effectLst/>
                        </a:rPr>
                        <a:t>Microsoft Project</a:t>
                      </a:r>
                      <a:endParaRPr lang="en-US" sz="1800">
                        <a:effectLst/>
                        <a:latin typeface="Times New Roman"/>
                        <a:ea typeface="Times New Roman"/>
                      </a:endParaRPr>
                    </a:p>
                  </a:txBody>
                  <a:tcPr marL="47145" marR="47145" marT="0" marB="0"/>
                </a:tc>
              </a:tr>
              <a:tr h="457201">
                <a:tc>
                  <a:txBody>
                    <a:bodyPr/>
                    <a:lstStyle/>
                    <a:p>
                      <a:pPr algn="ctr">
                        <a:spcAft>
                          <a:spcPts val="0"/>
                        </a:spcAft>
                      </a:pPr>
                      <a:r>
                        <a:rPr lang="en-US" sz="1800">
                          <a:effectLst/>
                        </a:rPr>
                        <a:t>3</a:t>
                      </a:r>
                      <a:endParaRPr lang="en-US" sz="1800">
                        <a:effectLst/>
                        <a:latin typeface="Times New Roman"/>
                        <a:ea typeface="Times New Roman"/>
                      </a:endParaRPr>
                    </a:p>
                  </a:txBody>
                  <a:tcPr marL="47145" marR="47145" marT="0" marB="0"/>
                </a:tc>
                <a:tc>
                  <a:txBody>
                    <a:bodyPr/>
                    <a:lstStyle/>
                    <a:p>
                      <a:pPr>
                        <a:spcAft>
                          <a:spcPts val="0"/>
                        </a:spcAft>
                      </a:pPr>
                      <a:r>
                        <a:rPr lang="en-US" sz="1800">
                          <a:effectLst/>
                        </a:rPr>
                        <a:t>Different servers for creating our system:</a:t>
                      </a:r>
                    </a:p>
                    <a:p>
                      <a:pPr marL="342900" lvl="0" indent="-342900">
                        <a:spcAft>
                          <a:spcPts val="0"/>
                        </a:spcAft>
                        <a:buFont typeface="+mj-lt"/>
                        <a:buAutoNum type="arabicPeriod"/>
                      </a:pPr>
                      <a:r>
                        <a:rPr lang="en-US" sz="1800">
                          <a:effectLst/>
                        </a:rPr>
                        <a:t>Xampp</a:t>
                      </a:r>
                    </a:p>
                    <a:p>
                      <a:pPr marL="342900" lvl="0" indent="-342900">
                        <a:spcAft>
                          <a:spcPts val="0"/>
                        </a:spcAft>
                        <a:buFont typeface="+mj-lt"/>
                        <a:buAutoNum type="arabicPeriod"/>
                      </a:pPr>
                      <a:r>
                        <a:rPr lang="en-US" sz="1800">
                          <a:effectLst/>
                        </a:rPr>
                        <a:t>WampServer</a:t>
                      </a:r>
                      <a:endParaRPr lang="en-US" sz="1800">
                        <a:effectLst/>
                        <a:latin typeface="Times New Roman"/>
                        <a:ea typeface="Times New Roman"/>
                      </a:endParaRPr>
                    </a:p>
                  </a:txBody>
                  <a:tcPr marL="47145" marR="47145" marT="0" marB="0"/>
                </a:tc>
              </a:tr>
              <a:tr h="609600">
                <a:tc>
                  <a:txBody>
                    <a:bodyPr/>
                    <a:lstStyle/>
                    <a:p>
                      <a:pPr algn="ctr">
                        <a:spcAft>
                          <a:spcPts val="0"/>
                        </a:spcAft>
                      </a:pPr>
                      <a:r>
                        <a:rPr lang="en-US" sz="1800">
                          <a:effectLst/>
                        </a:rPr>
                        <a:t>4</a:t>
                      </a:r>
                      <a:endParaRPr lang="en-US" sz="1800">
                        <a:effectLst/>
                        <a:latin typeface="Times New Roman"/>
                        <a:ea typeface="Times New Roman"/>
                      </a:endParaRPr>
                    </a:p>
                  </a:txBody>
                  <a:tcPr marL="47145" marR="47145" marT="0" marB="0"/>
                </a:tc>
                <a:tc>
                  <a:txBody>
                    <a:bodyPr/>
                    <a:lstStyle/>
                    <a:p>
                      <a:pPr>
                        <a:spcAft>
                          <a:spcPts val="0"/>
                        </a:spcAft>
                      </a:pPr>
                      <a:r>
                        <a:rPr lang="en-US" sz="1800" dirty="0">
                          <a:effectLst/>
                        </a:rPr>
                        <a:t>Different PHP Software for writing our code:</a:t>
                      </a:r>
                    </a:p>
                    <a:p>
                      <a:pPr marL="342900" lvl="0" indent="-342900">
                        <a:spcAft>
                          <a:spcPts val="0"/>
                        </a:spcAft>
                        <a:buFont typeface="+mj-lt"/>
                        <a:buAutoNum type="arabicPeriod"/>
                      </a:pPr>
                      <a:r>
                        <a:rPr lang="en-US" sz="1800" dirty="0">
                          <a:effectLst/>
                        </a:rPr>
                        <a:t>Brackets</a:t>
                      </a:r>
                    </a:p>
                    <a:p>
                      <a:pPr marL="342900" lvl="0" indent="-342900">
                        <a:spcAft>
                          <a:spcPts val="0"/>
                        </a:spcAft>
                        <a:buFont typeface="+mj-lt"/>
                        <a:buAutoNum type="arabicPeriod"/>
                      </a:pPr>
                      <a:r>
                        <a:rPr lang="en-US" sz="1800" dirty="0">
                          <a:effectLst/>
                        </a:rPr>
                        <a:t>Sublime Text 3</a:t>
                      </a:r>
                    </a:p>
                    <a:p>
                      <a:pPr marL="342900" lvl="0" indent="-342900">
                        <a:spcAft>
                          <a:spcPts val="0"/>
                        </a:spcAft>
                        <a:buFont typeface="+mj-lt"/>
                        <a:buAutoNum type="arabicPeriod"/>
                      </a:pPr>
                      <a:r>
                        <a:rPr lang="en-US" sz="1800" dirty="0">
                          <a:effectLst/>
                        </a:rPr>
                        <a:t>Notepad++</a:t>
                      </a:r>
                      <a:endParaRPr lang="en-US" sz="1800" dirty="0">
                        <a:effectLst/>
                        <a:latin typeface="Times New Roman"/>
                        <a:ea typeface="Times New Roman"/>
                      </a:endParaRPr>
                    </a:p>
                  </a:txBody>
                  <a:tcPr marL="47145" marR="47145" marT="0" marB="0"/>
                </a:tc>
              </a:tr>
            </a:tbl>
          </a:graphicData>
        </a:graphic>
      </p:graphicFrame>
    </p:spTree>
    <p:extLst>
      <p:ext uri="{BB962C8B-B14F-4D97-AF65-F5344CB8AC3E}">
        <p14:creationId xmlns:p14="http://schemas.microsoft.com/office/powerpoint/2010/main" val="1104374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Way of Working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9066096"/>
              </p:ext>
            </p:extLst>
          </p:nvPr>
        </p:nvGraphicFramePr>
        <p:xfrm>
          <a:off x="1038837" y="1143000"/>
          <a:ext cx="7038363" cy="5405207"/>
        </p:xfrm>
        <a:graphic>
          <a:graphicData uri="http://schemas.openxmlformats.org/drawingml/2006/table">
            <a:tbl>
              <a:tblPr firstRow="1" firstCol="1" bandRow="1">
                <a:tableStyleId>{5C22544A-7EE6-4342-B048-85BDC9FD1C3A}</a:tableStyleId>
              </a:tblPr>
              <a:tblGrid>
                <a:gridCol w="1325653"/>
                <a:gridCol w="5712710"/>
              </a:tblGrid>
              <a:tr h="253133">
                <a:tc>
                  <a:txBody>
                    <a:bodyPr/>
                    <a:lstStyle/>
                    <a:p>
                      <a:pPr algn="ctr">
                        <a:spcAft>
                          <a:spcPts val="0"/>
                        </a:spcAft>
                      </a:pPr>
                      <a:r>
                        <a:rPr lang="en-US" sz="1800" dirty="0">
                          <a:effectLst/>
                        </a:rPr>
                        <a:t>No. </a:t>
                      </a:r>
                      <a:endParaRPr lang="en-US" sz="1800" dirty="0">
                        <a:effectLst/>
                        <a:latin typeface="Times New Roman"/>
                        <a:ea typeface="Times New Roman"/>
                      </a:endParaRPr>
                    </a:p>
                  </a:txBody>
                  <a:tcPr marL="47145" marR="47145" marT="0" marB="0"/>
                </a:tc>
                <a:tc>
                  <a:txBody>
                    <a:bodyPr/>
                    <a:lstStyle/>
                    <a:p>
                      <a:pPr algn="ctr">
                        <a:spcAft>
                          <a:spcPts val="0"/>
                        </a:spcAft>
                      </a:pPr>
                      <a:r>
                        <a:rPr lang="en-US" sz="1600" dirty="0">
                          <a:effectLst/>
                        </a:rPr>
                        <a:t>Way of Work</a:t>
                      </a:r>
                      <a:endParaRPr lang="en-US" sz="1600" dirty="0">
                        <a:effectLst/>
                        <a:latin typeface="Times New Roman"/>
                        <a:ea typeface="Times New Roman"/>
                      </a:endParaRPr>
                    </a:p>
                  </a:txBody>
                  <a:tcPr marL="47145" marR="47145" marT="0" marB="0"/>
                </a:tc>
              </a:tr>
              <a:tr h="442982">
                <a:tc>
                  <a:txBody>
                    <a:bodyPr/>
                    <a:lstStyle/>
                    <a:p>
                      <a:pPr algn="ctr">
                        <a:spcAft>
                          <a:spcPts val="0"/>
                        </a:spcAft>
                      </a:pPr>
                      <a:r>
                        <a:rPr lang="en-US" sz="1800" dirty="0">
                          <a:effectLst/>
                        </a:rPr>
                        <a:t>5</a:t>
                      </a:r>
                      <a:endParaRPr lang="en-US" sz="1800" dirty="0">
                        <a:effectLst/>
                        <a:latin typeface="Times New Roman"/>
                        <a:ea typeface="Times New Roman"/>
                      </a:endParaRPr>
                    </a:p>
                  </a:txBody>
                  <a:tcPr marL="47145" marR="47145" marT="0" marB="0"/>
                </a:tc>
                <a:tc>
                  <a:txBody>
                    <a:bodyPr/>
                    <a:lstStyle/>
                    <a:p>
                      <a:pPr>
                        <a:spcAft>
                          <a:spcPts val="0"/>
                        </a:spcAft>
                      </a:pPr>
                      <a:r>
                        <a:rPr lang="en-US" sz="1600">
                          <a:effectLst/>
                        </a:rPr>
                        <a:t>Database: </a:t>
                      </a:r>
                    </a:p>
                    <a:p>
                      <a:pPr marL="342900" lvl="0" indent="-342900">
                        <a:spcAft>
                          <a:spcPts val="0"/>
                        </a:spcAft>
                        <a:buFont typeface="Symbol"/>
                        <a:buChar char=""/>
                      </a:pPr>
                      <a:r>
                        <a:rPr lang="en-US" sz="1600">
                          <a:effectLst/>
                        </a:rPr>
                        <a:t>mySQL</a:t>
                      </a:r>
                      <a:endParaRPr lang="en-US" sz="1600">
                        <a:effectLst/>
                        <a:latin typeface="Times New Roman"/>
                        <a:ea typeface="Times New Roman"/>
                      </a:endParaRPr>
                    </a:p>
                  </a:txBody>
                  <a:tcPr marL="47145" marR="47145" marT="0" marB="0"/>
                </a:tc>
              </a:tr>
              <a:tr h="442982">
                <a:tc>
                  <a:txBody>
                    <a:bodyPr/>
                    <a:lstStyle/>
                    <a:p>
                      <a:pPr algn="ctr">
                        <a:spcAft>
                          <a:spcPts val="0"/>
                        </a:spcAft>
                      </a:pPr>
                      <a:r>
                        <a:rPr lang="en-US" sz="1800">
                          <a:effectLst/>
                        </a:rPr>
                        <a:t>6</a:t>
                      </a:r>
                      <a:endParaRPr lang="en-US" sz="1800">
                        <a:effectLst/>
                        <a:latin typeface="Times New Roman"/>
                        <a:ea typeface="Times New Roman"/>
                      </a:endParaRPr>
                    </a:p>
                  </a:txBody>
                  <a:tcPr marL="47145" marR="47145" marT="0" marB="0"/>
                </a:tc>
                <a:tc>
                  <a:txBody>
                    <a:bodyPr/>
                    <a:lstStyle/>
                    <a:p>
                      <a:pPr>
                        <a:spcAft>
                          <a:spcPts val="0"/>
                        </a:spcAft>
                      </a:pPr>
                      <a:r>
                        <a:rPr lang="en-US" sz="1600">
                          <a:effectLst/>
                        </a:rPr>
                        <a:t>PHP version: </a:t>
                      </a:r>
                    </a:p>
                    <a:p>
                      <a:pPr marL="342900" lvl="0" indent="-342900">
                        <a:spcAft>
                          <a:spcPts val="0"/>
                        </a:spcAft>
                        <a:buFont typeface="Symbol"/>
                        <a:buChar char=""/>
                      </a:pPr>
                      <a:r>
                        <a:rPr lang="en-US" sz="1600">
                          <a:effectLst/>
                        </a:rPr>
                        <a:t>=&gt;5.6</a:t>
                      </a:r>
                      <a:endParaRPr lang="en-US" sz="1600">
                        <a:effectLst/>
                        <a:latin typeface="Times New Roman"/>
                        <a:ea typeface="Times New Roman"/>
                      </a:endParaRPr>
                    </a:p>
                  </a:txBody>
                  <a:tcPr marL="47145" marR="47145" marT="0" marB="0"/>
                </a:tc>
              </a:tr>
              <a:tr h="1328946">
                <a:tc>
                  <a:txBody>
                    <a:bodyPr/>
                    <a:lstStyle/>
                    <a:p>
                      <a:pPr algn="ctr">
                        <a:spcAft>
                          <a:spcPts val="0"/>
                        </a:spcAft>
                      </a:pPr>
                      <a:r>
                        <a:rPr lang="en-US" sz="1800">
                          <a:effectLst/>
                        </a:rPr>
                        <a:t>7</a:t>
                      </a:r>
                      <a:endParaRPr lang="en-US" sz="1800">
                        <a:effectLst/>
                        <a:latin typeface="Times New Roman"/>
                        <a:ea typeface="Times New Roman"/>
                      </a:endParaRPr>
                    </a:p>
                  </a:txBody>
                  <a:tcPr marL="47145" marR="47145" marT="0" marB="0"/>
                </a:tc>
                <a:tc>
                  <a:txBody>
                    <a:bodyPr/>
                    <a:lstStyle/>
                    <a:p>
                      <a:pPr>
                        <a:spcAft>
                          <a:spcPts val="0"/>
                        </a:spcAft>
                      </a:pPr>
                      <a:r>
                        <a:rPr lang="en-US" sz="1600">
                          <a:effectLst/>
                        </a:rPr>
                        <a:t>Tool for team collaboration:</a:t>
                      </a:r>
                    </a:p>
                    <a:p>
                      <a:pPr marL="342900" lvl="0" indent="-342900">
                        <a:spcAft>
                          <a:spcPts val="0"/>
                        </a:spcAft>
                        <a:buFont typeface="+mj-lt"/>
                        <a:buAutoNum type="arabicPeriod"/>
                      </a:pPr>
                      <a:r>
                        <a:rPr lang="en-US" sz="1600">
                          <a:effectLst/>
                        </a:rPr>
                        <a:t>Microsoft project</a:t>
                      </a:r>
                    </a:p>
                    <a:p>
                      <a:pPr marL="342900" lvl="0" indent="-342900">
                        <a:spcAft>
                          <a:spcPts val="0"/>
                        </a:spcAft>
                        <a:buFont typeface="+mj-lt"/>
                        <a:buAutoNum type="arabicPeriod"/>
                      </a:pPr>
                      <a:r>
                        <a:rPr lang="en-US" sz="1600">
                          <a:effectLst/>
                        </a:rPr>
                        <a:t>Team viewer</a:t>
                      </a:r>
                    </a:p>
                    <a:p>
                      <a:pPr marL="342900" lvl="0" indent="-342900">
                        <a:spcAft>
                          <a:spcPts val="0"/>
                        </a:spcAft>
                        <a:buFont typeface="+mj-lt"/>
                        <a:buAutoNum type="arabicPeriod"/>
                      </a:pPr>
                      <a:r>
                        <a:rPr lang="en-US" sz="1600">
                          <a:effectLst/>
                        </a:rPr>
                        <a:t>Google Drive</a:t>
                      </a:r>
                    </a:p>
                    <a:p>
                      <a:pPr marL="342900" lvl="0" indent="-342900">
                        <a:spcAft>
                          <a:spcPts val="0"/>
                        </a:spcAft>
                        <a:buFont typeface="+mj-lt"/>
                        <a:buAutoNum type="arabicPeriod"/>
                      </a:pPr>
                      <a:r>
                        <a:rPr lang="en-US" sz="1600">
                          <a:effectLst/>
                        </a:rPr>
                        <a:t>Skype</a:t>
                      </a:r>
                    </a:p>
                    <a:p>
                      <a:pPr marL="342900" lvl="0" indent="-342900">
                        <a:spcAft>
                          <a:spcPts val="0"/>
                        </a:spcAft>
                        <a:buFont typeface="+mj-lt"/>
                        <a:buAutoNum type="arabicPeriod"/>
                      </a:pPr>
                      <a:r>
                        <a:rPr lang="en-US" sz="1600">
                          <a:effectLst/>
                        </a:rPr>
                        <a:t>Whatsapp</a:t>
                      </a:r>
                      <a:endParaRPr lang="en-US" sz="1600">
                        <a:effectLst/>
                        <a:latin typeface="Times New Roman"/>
                        <a:ea typeface="Times New Roman"/>
                      </a:endParaRPr>
                    </a:p>
                  </a:txBody>
                  <a:tcPr marL="47145" marR="47145" marT="0" marB="0"/>
                </a:tc>
              </a:tr>
              <a:tr h="741767">
                <a:tc>
                  <a:txBody>
                    <a:bodyPr/>
                    <a:lstStyle/>
                    <a:p>
                      <a:pPr algn="ctr">
                        <a:spcAft>
                          <a:spcPts val="0"/>
                        </a:spcAft>
                      </a:pPr>
                      <a:r>
                        <a:rPr lang="en-US" sz="1800">
                          <a:effectLst/>
                        </a:rPr>
                        <a:t>8</a:t>
                      </a:r>
                      <a:endParaRPr lang="en-US" sz="1800">
                        <a:effectLst/>
                        <a:latin typeface="Times New Roman"/>
                        <a:ea typeface="Times New Roman"/>
                      </a:endParaRPr>
                    </a:p>
                  </a:txBody>
                  <a:tcPr marL="47145" marR="47145" marT="0" marB="0"/>
                </a:tc>
                <a:tc>
                  <a:txBody>
                    <a:bodyPr/>
                    <a:lstStyle/>
                    <a:p>
                      <a:pPr>
                        <a:spcAft>
                          <a:spcPts val="0"/>
                        </a:spcAft>
                      </a:pPr>
                      <a:r>
                        <a:rPr lang="en-US" sz="1600">
                          <a:effectLst/>
                        </a:rPr>
                        <a:t>Task Allocation:</a:t>
                      </a:r>
                    </a:p>
                    <a:p>
                      <a:pPr marL="342900" lvl="0" indent="-342900">
                        <a:spcAft>
                          <a:spcPts val="0"/>
                        </a:spcAft>
                        <a:buFont typeface="Symbol"/>
                        <a:buChar char=""/>
                      </a:pPr>
                      <a:r>
                        <a:rPr lang="en-US" sz="1600">
                          <a:effectLst/>
                        </a:rPr>
                        <a:t>We create to do list and define task to each member of team.</a:t>
                      </a:r>
                    </a:p>
                    <a:p>
                      <a:pPr>
                        <a:spcAft>
                          <a:spcPts val="0"/>
                        </a:spcAft>
                      </a:pPr>
                      <a:r>
                        <a:rPr lang="en-US" sz="1600">
                          <a:effectLst/>
                        </a:rPr>
                        <a:t> </a:t>
                      </a:r>
                      <a:endParaRPr lang="en-US" sz="1600">
                        <a:effectLst/>
                        <a:latin typeface="Times New Roman"/>
                        <a:ea typeface="Times New Roman"/>
                      </a:endParaRPr>
                    </a:p>
                  </a:txBody>
                  <a:tcPr marL="47145" marR="47145" marT="0" marB="0"/>
                </a:tc>
              </a:tr>
              <a:tr h="664473">
                <a:tc>
                  <a:txBody>
                    <a:bodyPr/>
                    <a:lstStyle/>
                    <a:p>
                      <a:pPr algn="ctr">
                        <a:spcAft>
                          <a:spcPts val="0"/>
                        </a:spcAft>
                      </a:pPr>
                      <a:r>
                        <a:rPr lang="en-US" sz="1800">
                          <a:effectLst/>
                        </a:rPr>
                        <a:t>9</a:t>
                      </a:r>
                      <a:endParaRPr lang="en-US" sz="1800">
                        <a:effectLst/>
                        <a:latin typeface="Times New Roman"/>
                        <a:ea typeface="Times New Roman"/>
                      </a:endParaRPr>
                    </a:p>
                  </a:txBody>
                  <a:tcPr marL="47145" marR="47145" marT="0" marB="0"/>
                </a:tc>
                <a:tc>
                  <a:txBody>
                    <a:bodyPr/>
                    <a:lstStyle/>
                    <a:p>
                      <a:pPr algn="just">
                        <a:spcAft>
                          <a:spcPts val="0"/>
                        </a:spcAft>
                      </a:pPr>
                      <a:r>
                        <a:rPr lang="en-US" sz="1600">
                          <a:effectLst/>
                        </a:rPr>
                        <a:t>Distributed version control and source code management functionality:</a:t>
                      </a:r>
                    </a:p>
                    <a:p>
                      <a:pPr marL="342900" lvl="0" indent="-342900" algn="just">
                        <a:spcAft>
                          <a:spcPts val="0"/>
                        </a:spcAft>
                        <a:buFont typeface="Symbol"/>
                        <a:buChar char=""/>
                      </a:pPr>
                      <a:r>
                        <a:rPr lang="en-US" sz="1600">
                          <a:effectLst/>
                        </a:rPr>
                        <a:t>Github </a:t>
                      </a:r>
                      <a:endParaRPr lang="en-US" sz="1600">
                        <a:effectLst/>
                        <a:latin typeface="Times New Roman"/>
                        <a:ea typeface="Times New Roman"/>
                      </a:endParaRPr>
                    </a:p>
                  </a:txBody>
                  <a:tcPr marL="47145" marR="47145" marT="0" marB="0"/>
                </a:tc>
              </a:tr>
              <a:tr h="1107455">
                <a:tc>
                  <a:txBody>
                    <a:bodyPr/>
                    <a:lstStyle/>
                    <a:p>
                      <a:pPr algn="ctr">
                        <a:spcAft>
                          <a:spcPts val="0"/>
                        </a:spcAft>
                      </a:pPr>
                      <a:r>
                        <a:rPr lang="en-US" sz="1800">
                          <a:effectLst/>
                        </a:rPr>
                        <a:t>10</a:t>
                      </a:r>
                      <a:endParaRPr lang="en-US" sz="1800">
                        <a:effectLst/>
                        <a:latin typeface="Times New Roman"/>
                        <a:ea typeface="Times New Roman"/>
                      </a:endParaRPr>
                    </a:p>
                  </a:txBody>
                  <a:tcPr marL="47145" marR="47145" marT="0" marB="0"/>
                </a:tc>
                <a:tc>
                  <a:txBody>
                    <a:bodyPr/>
                    <a:lstStyle/>
                    <a:p>
                      <a:pPr algn="just">
                        <a:spcAft>
                          <a:spcPts val="0"/>
                        </a:spcAft>
                      </a:pPr>
                      <a:r>
                        <a:rPr lang="en-US" sz="1600" dirty="0">
                          <a:effectLst/>
                        </a:rPr>
                        <a:t>For promotion:</a:t>
                      </a:r>
                    </a:p>
                    <a:p>
                      <a:pPr marL="342900" lvl="0" indent="-342900" algn="just">
                        <a:spcAft>
                          <a:spcPts val="0"/>
                        </a:spcAft>
                        <a:buFont typeface="Symbol"/>
                        <a:buChar char=""/>
                      </a:pPr>
                      <a:r>
                        <a:rPr lang="en-US" sz="1600" dirty="0" err="1">
                          <a:effectLst/>
                        </a:rPr>
                        <a:t>Faceboo</a:t>
                      </a:r>
                      <a:r>
                        <a:rPr lang="en-US" sz="1600" dirty="0">
                          <a:effectLst/>
                        </a:rPr>
                        <a:t> page</a:t>
                      </a:r>
                    </a:p>
                    <a:p>
                      <a:pPr marL="342900" lvl="0" indent="-342900" algn="just">
                        <a:spcAft>
                          <a:spcPts val="0"/>
                        </a:spcAft>
                        <a:buFont typeface="Symbol"/>
                        <a:buChar char=""/>
                      </a:pPr>
                      <a:r>
                        <a:rPr lang="en-US" sz="1600" dirty="0" err="1">
                          <a:effectLst/>
                        </a:rPr>
                        <a:t>Youtube</a:t>
                      </a:r>
                      <a:r>
                        <a:rPr lang="en-US" sz="1600" dirty="0">
                          <a:effectLst/>
                        </a:rPr>
                        <a:t> Channel </a:t>
                      </a:r>
                    </a:p>
                    <a:p>
                      <a:pPr marL="342900" lvl="0" indent="-342900" algn="just">
                        <a:spcAft>
                          <a:spcPts val="0"/>
                        </a:spcAft>
                        <a:buFont typeface="Symbol"/>
                        <a:buChar char=""/>
                      </a:pPr>
                      <a:r>
                        <a:rPr lang="en-US" sz="1600" dirty="0" err="1">
                          <a:effectLst/>
                        </a:rPr>
                        <a:t>Github</a:t>
                      </a:r>
                      <a:r>
                        <a:rPr lang="en-US" sz="1600" dirty="0">
                          <a:effectLst/>
                        </a:rPr>
                        <a:t> account</a:t>
                      </a:r>
                    </a:p>
                    <a:p>
                      <a:pPr marL="342900" lvl="0" indent="-342900" algn="just">
                        <a:spcAft>
                          <a:spcPts val="0"/>
                        </a:spcAft>
                        <a:buFont typeface="Symbol"/>
                        <a:buChar char=""/>
                      </a:pPr>
                      <a:r>
                        <a:rPr lang="en-US" sz="1600" dirty="0">
                          <a:effectLst/>
                        </a:rPr>
                        <a:t>Twitter Account</a:t>
                      </a:r>
                      <a:endParaRPr lang="en-US" sz="1600" dirty="0">
                        <a:solidFill>
                          <a:srgbClr val="222222"/>
                        </a:solidFill>
                        <a:effectLst/>
                        <a:latin typeface="Times New Roman"/>
                        <a:ea typeface="Times New Roman"/>
                      </a:endParaRPr>
                    </a:p>
                  </a:txBody>
                  <a:tcPr marL="47145" marR="47145" marT="0" marB="0"/>
                </a:tc>
              </a:tr>
            </a:tbl>
          </a:graphicData>
        </a:graphic>
      </p:graphicFrame>
    </p:spTree>
    <p:extLst>
      <p:ext uri="{BB962C8B-B14F-4D97-AF65-F5344CB8AC3E}">
        <p14:creationId xmlns:p14="http://schemas.microsoft.com/office/powerpoint/2010/main" val="2125773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a:bodyPr>
          <a:lstStyle/>
          <a:p>
            <a:pPr eaLnBrk="1" fontAlgn="auto" hangingPunct="1">
              <a:spcAft>
                <a:spcPts val="0"/>
              </a:spcAft>
              <a:defRPr/>
            </a:pPr>
            <a:r>
              <a:rPr lang="en-US" dirty="0"/>
              <a:t>NEXT STEPS</a:t>
            </a:r>
          </a:p>
        </p:txBody>
      </p:sp>
    </p:spTree>
    <p:extLst>
      <p:ext uri="{BB962C8B-B14F-4D97-AF65-F5344CB8AC3E}">
        <p14:creationId xmlns:p14="http://schemas.microsoft.com/office/powerpoint/2010/main" val="2216199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Breakdown Structure</a:t>
            </a:r>
          </a:p>
        </p:txBody>
      </p:sp>
    </p:spTree>
    <p:extLst>
      <p:ext uri="{BB962C8B-B14F-4D97-AF65-F5344CB8AC3E}">
        <p14:creationId xmlns:p14="http://schemas.microsoft.com/office/powerpoint/2010/main" val="4105939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t>Work Breakdown Structure</a:t>
            </a:r>
            <a:br>
              <a:rPr lang="en-US" dirty="0"/>
            </a:br>
            <a:r>
              <a:rPr lang="en-US" sz="1400" dirty="0"/>
              <a:t>(List of all Deliverables / Strikethrough Completed Deliverables)</a:t>
            </a:r>
            <a:endParaRPr lang="en-US" dirty="0"/>
          </a:p>
        </p:txBody>
      </p:sp>
      <p:sp>
        <p:nvSpPr>
          <p:cNvPr id="8195" name="Content Placeholder 2"/>
          <p:cNvSpPr>
            <a:spLocks noGrp="1"/>
          </p:cNvSpPr>
          <p:nvPr>
            <p:ph sz="half" idx="1"/>
          </p:nvPr>
        </p:nvSpPr>
        <p:spPr/>
        <p:txBody>
          <a:bodyPr/>
          <a:lstStyle/>
          <a:p>
            <a:pPr eaLnBrk="1" hangingPunct="1"/>
            <a:r>
              <a:rPr lang="en-US" sz="2400" b="1" dirty="0" smtClean="0"/>
              <a:t>Views</a:t>
            </a:r>
          </a:p>
          <a:p>
            <a:pPr lvl="1" eaLnBrk="1" hangingPunct="1"/>
            <a:r>
              <a:rPr lang="en-US" sz="2000" dirty="0"/>
              <a:t>Generator </a:t>
            </a:r>
            <a:endParaRPr lang="en-US" sz="2000" dirty="0" smtClean="0"/>
          </a:p>
          <a:p>
            <a:pPr lvl="1" eaLnBrk="1" hangingPunct="1"/>
            <a:r>
              <a:rPr lang="en-US" sz="2000" dirty="0" smtClean="0"/>
              <a:t>Home</a:t>
            </a:r>
          </a:p>
          <a:p>
            <a:pPr lvl="1" eaLnBrk="1" hangingPunct="1"/>
            <a:r>
              <a:rPr lang="en-US" sz="2000" dirty="0" smtClean="0"/>
              <a:t>layouts</a:t>
            </a:r>
          </a:p>
          <a:p>
            <a:pPr eaLnBrk="1" hangingPunct="1"/>
            <a:r>
              <a:rPr lang="en-US" sz="2400" b="1" dirty="0"/>
              <a:t>Controllers </a:t>
            </a:r>
            <a:endParaRPr lang="en-US" sz="2400" b="1" dirty="0" smtClean="0"/>
          </a:p>
          <a:p>
            <a:pPr lvl="1" eaLnBrk="1" hangingPunct="1"/>
            <a:r>
              <a:rPr lang="en-US" sz="2000" dirty="0" err="1" smtClean="0"/>
              <a:t>GeneratorController</a:t>
            </a:r>
            <a:endParaRPr lang="en-US" sz="2000" dirty="0"/>
          </a:p>
          <a:p>
            <a:pPr lvl="1" eaLnBrk="1" hangingPunct="1"/>
            <a:r>
              <a:rPr lang="en-US" sz="2000" dirty="0" smtClean="0"/>
              <a:t>Home </a:t>
            </a:r>
          </a:p>
          <a:p>
            <a:pPr eaLnBrk="1" hangingPunct="1"/>
            <a:r>
              <a:rPr lang="en-US" sz="2400" b="1" dirty="0"/>
              <a:t>Views</a:t>
            </a:r>
          </a:p>
          <a:p>
            <a:pPr lvl="1" eaLnBrk="1" hangingPunct="1"/>
            <a:r>
              <a:rPr lang="en-US" sz="2000" dirty="0"/>
              <a:t>Generator </a:t>
            </a:r>
            <a:endParaRPr lang="en-US" sz="2000" dirty="0" smtClean="0"/>
          </a:p>
          <a:p>
            <a:pPr marL="457200" lvl="1" indent="0" eaLnBrk="1" hangingPunct="1">
              <a:buNone/>
            </a:pPr>
            <a:endParaRPr lang="en-US" sz="2000" dirty="0"/>
          </a:p>
        </p:txBody>
      </p:sp>
      <p:sp>
        <p:nvSpPr>
          <p:cNvPr id="2" name="Content Placeholder 1"/>
          <p:cNvSpPr>
            <a:spLocks noGrp="1"/>
          </p:cNvSpPr>
          <p:nvPr>
            <p:ph sz="half" idx="2"/>
          </p:nvPr>
        </p:nvSpPr>
        <p:spPr/>
        <p:txBody>
          <a:bodyPr/>
          <a:lstStyle/>
          <a:p>
            <a:pPr eaLnBrk="1" hangingPunct="1"/>
            <a:r>
              <a:rPr lang="en-US" sz="2400" b="1" dirty="0" smtClean="0"/>
              <a:t>Core</a:t>
            </a:r>
            <a:endParaRPr lang="en-US" sz="2400" b="1" dirty="0"/>
          </a:p>
          <a:p>
            <a:pPr lvl="1" eaLnBrk="1" hangingPunct="1"/>
            <a:r>
              <a:rPr lang="en-US" sz="2000" dirty="0" err="1" smtClean="0"/>
              <a:t>BovidaeORM</a:t>
            </a:r>
            <a:endParaRPr lang="en-US" sz="2000" dirty="0" smtClean="0"/>
          </a:p>
          <a:p>
            <a:pPr lvl="1" eaLnBrk="1" hangingPunct="1"/>
            <a:r>
              <a:rPr lang="en-US" sz="2000" dirty="0" smtClean="0"/>
              <a:t>Controller</a:t>
            </a:r>
          </a:p>
          <a:p>
            <a:pPr lvl="1" eaLnBrk="1" hangingPunct="1"/>
            <a:r>
              <a:rPr lang="en-US" sz="2000" dirty="0" smtClean="0"/>
              <a:t>Error</a:t>
            </a:r>
          </a:p>
          <a:p>
            <a:pPr lvl="1" eaLnBrk="1" hangingPunct="1"/>
            <a:r>
              <a:rPr lang="en-US" sz="2000" dirty="0" smtClean="0"/>
              <a:t>Model</a:t>
            </a:r>
          </a:p>
          <a:p>
            <a:pPr lvl="1" eaLnBrk="1" hangingPunct="1"/>
            <a:r>
              <a:rPr lang="en-US" sz="2000" dirty="0" smtClean="0"/>
              <a:t>Route</a:t>
            </a:r>
          </a:p>
          <a:p>
            <a:pPr lvl="1" eaLnBrk="1" hangingPunct="1"/>
            <a:r>
              <a:rPr lang="en-US" sz="2000" dirty="0" smtClean="0"/>
              <a:t>View</a:t>
            </a:r>
          </a:p>
          <a:p>
            <a:pPr eaLnBrk="1" hangingPunct="1"/>
            <a:r>
              <a:rPr lang="en-US" sz="2400" b="1" dirty="0" smtClean="0"/>
              <a:t>Public</a:t>
            </a:r>
          </a:p>
          <a:p>
            <a:pPr lvl="1" eaLnBrk="1" hangingPunct="1"/>
            <a:r>
              <a:rPr lang="en-US" sz="2000" dirty="0" smtClean="0"/>
              <a:t>Index</a:t>
            </a:r>
          </a:p>
          <a:p>
            <a:pPr lvl="1" eaLnBrk="1" hangingPunct="1"/>
            <a:r>
              <a:rPr lang="en-US" sz="2000" dirty="0"/>
              <a:t>.</a:t>
            </a:r>
            <a:r>
              <a:rPr lang="en-US" sz="2000" dirty="0" err="1"/>
              <a:t>htaccess</a:t>
            </a:r>
            <a:endParaRPr lang="en-US" sz="2000" dirty="0"/>
          </a:p>
        </p:txBody>
      </p:sp>
    </p:spTree>
    <p:extLst>
      <p:ext uri="{BB962C8B-B14F-4D97-AF65-F5344CB8AC3E}">
        <p14:creationId xmlns:p14="http://schemas.microsoft.com/office/powerpoint/2010/main" val="578138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t>Work Breakdown Structure</a:t>
            </a:r>
            <a:br>
              <a:rPr lang="en-US" dirty="0"/>
            </a:br>
            <a:r>
              <a:rPr lang="en-US" sz="1400" dirty="0"/>
              <a:t>(List of all Deliverables / Strikethrough Completed Deliverables)</a:t>
            </a:r>
            <a:endParaRPr lang="en-US" dirty="0"/>
          </a:p>
        </p:txBody>
      </p:sp>
      <p:sp>
        <p:nvSpPr>
          <p:cNvPr id="8195" name="Content Placeholder 2"/>
          <p:cNvSpPr>
            <a:spLocks noGrp="1"/>
          </p:cNvSpPr>
          <p:nvPr>
            <p:ph sz="half" idx="1"/>
          </p:nvPr>
        </p:nvSpPr>
        <p:spPr>
          <a:xfrm>
            <a:off x="457200" y="1371600"/>
            <a:ext cx="4038600" cy="4525963"/>
          </a:xfrm>
        </p:spPr>
        <p:txBody>
          <a:bodyPr/>
          <a:lstStyle/>
          <a:p>
            <a:pPr eaLnBrk="1" hangingPunct="1"/>
            <a:r>
              <a:rPr lang="en-US" sz="2400" b="1" dirty="0"/>
              <a:t>Requirement </a:t>
            </a:r>
            <a:r>
              <a:rPr lang="en-US" sz="2400" b="1" dirty="0" smtClean="0"/>
              <a:t>Analysis</a:t>
            </a:r>
          </a:p>
          <a:p>
            <a:pPr lvl="1" eaLnBrk="1" hangingPunct="1"/>
            <a:r>
              <a:rPr lang="en-US" sz="2000" dirty="0" smtClean="0"/>
              <a:t>Functional </a:t>
            </a:r>
            <a:r>
              <a:rPr lang="en-US" sz="2000" dirty="0"/>
              <a:t>Requirements</a:t>
            </a:r>
            <a:endParaRPr lang="en-US" sz="2000" dirty="0" smtClean="0"/>
          </a:p>
          <a:p>
            <a:pPr lvl="1" eaLnBrk="1" hangingPunct="1"/>
            <a:r>
              <a:rPr lang="en-US" sz="2000" dirty="0"/>
              <a:t>Non Functional </a:t>
            </a:r>
            <a:r>
              <a:rPr lang="en-US" sz="2000" dirty="0" smtClean="0"/>
              <a:t>Requirements</a:t>
            </a:r>
          </a:p>
          <a:p>
            <a:pPr marL="514350" indent="-457200" eaLnBrk="1" hangingPunct="1"/>
            <a:r>
              <a:rPr lang="en-US" sz="2400" b="1" dirty="0"/>
              <a:t>System </a:t>
            </a:r>
            <a:r>
              <a:rPr lang="en-US" sz="2400" b="1" dirty="0" smtClean="0"/>
              <a:t>Design</a:t>
            </a:r>
          </a:p>
          <a:p>
            <a:pPr lvl="1" eaLnBrk="1" hangingPunct="1"/>
            <a:r>
              <a:rPr lang="en-US" sz="2000" dirty="0" smtClean="0"/>
              <a:t>Architectural </a:t>
            </a:r>
            <a:r>
              <a:rPr lang="en-US" sz="2000" dirty="0"/>
              <a:t>Design</a:t>
            </a:r>
            <a:r>
              <a:rPr lang="en-US" sz="2000" dirty="0" smtClean="0"/>
              <a:t> </a:t>
            </a:r>
          </a:p>
          <a:p>
            <a:pPr lvl="1" eaLnBrk="1" hangingPunct="1"/>
            <a:r>
              <a:rPr lang="en-US" sz="2000" dirty="0"/>
              <a:t>Detailed </a:t>
            </a:r>
            <a:r>
              <a:rPr lang="en-US" sz="2000" dirty="0" smtClean="0"/>
              <a:t>Design</a:t>
            </a:r>
          </a:p>
          <a:p>
            <a:pPr lvl="1" eaLnBrk="1" hangingPunct="1"/>
            <a:r>
              <a:rPr lang="en-US" sz="2000" dirty="0"/>
              <a:t>Domain </a:t>
            </a:r>
            <a:r>
              <a:rPr lang="en-US" sz="2000" dirty="0" smtClean="0"/>
              <a:t>Model</a:t>
            </a:r>
          </a:p>
          <a:p>
            <a:pPr lvl="1" eaLnBrk="1" hangingPunct="1"/>
            <a:r>
              <a:rPr lang="en-US" sz="2000" dirty="0"/>
              <a:t>Deployment </a:t>
            </a:r>
            <a:r>
              <a:rPr lang="en-US" sz="2000" dirty="0" smtClean="0"/>
              <a:t>Diagram</a:t>
            </a:r>
          </a:p>
          <a:p>
            <a:pPr lvl="1" eaLnBrk="1" hangingPunct="1"/>
            <a:r>
              <a:rPr lang="en-US" sz="2000" dirty="0"/>
              <a:t>Entity Relationship diagram</a:t>
            </a:r>
            <a:endParaRPr lang="en-US" sz="2000" dirty="0" smtClean="0"/>
          </a:p>
          <a:p>
            <a:pPr eaLnBrk="1" hangingPunct="1"/>
            <a:r>
              <a:rPr lang="en-US" sz="2400" b="1" dirty="0" smtClean="0"/>
              <a:t>Implementation</a:t>
            </a:r>
          </a:p>
          <a:p>
            <a:pPr lvl="1" eaLnBrk="1" hangingPunct="1"/>
            <a:r>
              <a:rPr lang="en-US" sz="2000" dirty="0"/>
              <a:t>Flow </a:t>
            </a:r>
            <a:r>
              <a:rPr lang="en-US" sz="2000" dirty="0" smtClean="0"/>
              <a:t>Control</a:t>
            </a:r>
          </a:p>
          <a:p>
            <a:pPr lvl="1" eaLnBrk="1" hangingPunct="1"/>
            <a:r>
              <a:rPr lang="en-US" sz="2000" dirty="0" smtClean="0"/>
              <a:t>Endeavour </a:t>
            </a:r>
            <a:endParaRPr lang="en-US" sz="2000" dirty="0"/>
          </a:p>
        </p:txBody>
      </p:sp>
      <p:sp>
        <p:nvSpPr>
          <p:cNvPr id="2" name="Content Placeholder 1"/>
          <p:cNvSpPr>
            <a:spLocks noGrp="1"/>
          </p:cNvSpPr>
          <p:nvPr>
            <p:ph sz="half" idx="2"/>
          </p:nvPr>
        </p:nvSpPr>
        <p:spPr/>
        <p:txBody>
          <a:bodyPr/>
          <a:lstStyle/>
          <a:p>
            <a:pPr eaLnBrk="1" hangingPunct="1"/>
            <a:r>
              <a:rPr lang="en-US" sz="2400" b="1" dirty="0" smtClean="0"/>
              <a:t>Testing </a:t>
            </a:r>
            <a:r>
              <a:rPr lang="en-US" sz="2400" b="1" dirty="0"/>
              <a:t>and </a:t>
            </a:r>
            <a:r>
              <a:rPr lang="en-US" sz="2400" b="1" dirty="0" smtClean="0"/>
              <a:t>Evaluation</a:t>
            </a:r>
            <a:endParaRPr lang="en-US" sz="2000" dirty="0" smtClean="0"/>
          </a:p>
          <a:p>
            <a:pPr lvl="1" eaLnBrk="1" hangingPunct="1"/>
            <a:r>
              <a:rPr lang="en-US" sz="2000" dirty="0"/>
              <a:t>List of Test </a:t>
            </a:r>
            <a:r>
              <a:rPr lang="en-US" sz="2000" dirty="0" smtClean="0"/>
              <a:t>Scenarios </a:t>
            </a:r>
          </a:p>
          <a:p>
            <a:pPr eaLnBrk="1" hangingPunct="1"/>
            <a:r>
              <a:rPr lang="en-US" sz="2400" b="1" dirty="0"/>
              <a:t>Conclusion and </a:t>
            </a:r>
            <a:r>
              <a:rPr lang="en-US" sz="2400" b="1" dirty="0" smtClean="0"/>
              <a:t>Outlook</a:t>
            </a:r>
          </a:p>
          <a:p>
            <a:pPr lvl="1" eaLnBrk="1" hangingPunct="1"/>
            <a:r>
              <a:rPr lang="en-US" sz="2000" dirty="0" smtClean="0"/>
              <a:t>Critical Review</a:t>
            </a:r>
          </a:p>
          <a:p>
            <a:pPr lvl="1" eaLnBrk="1" hangingPunct="1"/>
            <a:r>
              <a:rPr lang="en-US" sz="2000" dirty="0"/>
              <a:t>Future </a:t>
            </a:r>
            <a:r>
              <a:rPr lang="en-US" sz="2000" dirty="0" smtClean="0"/>
              <a:t>Recommendations/Outlook</a:t>
            </a:r>
          </a:p>
          <a:p>
            <a:pPr lvl="1" eaLnBrk="1" hangingPunct="1"/>
            <a:endParaRPr lang="en-US" sz="2000" dirty="0"/>
          </a:p>
        </p:txBody>
      </p:sp>
    </p:spTree>
    <p:extLst>
      <p:ext uri="{BB962C8B-B14F-4D97-AF65-F5344CB8AC3E}">
        <p14:creationId xmlns:p14="http://schemas.microsoft.com/office/powerpoint/2010/main" val="2699182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6807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76200"/>
            <a:ext cx="8229600" cy="1143000"/>
          </a:xfrm>
        </p:spPr>
        <p:txBody>
          <a:bodyPr/>
          <a:lstStyle/>
          <a:p>
            <a:pPr eaLnBrk="1" hangingPunct="1"/>
            <a:r>
              <a:rPr lang="en-US" dirty="0"/>
              <a:t>Challenges</a:t>
            </a:r>
          </a:p>
        </p:txBody>
      </p:sp>
      <p:sp>
        <p:nvSpPr>
          <p:cNvPr id="10243" name="Content Placeholder 2"/>
          <p:cNvSpPr>
            <a:spLocks noGrp="1"/>
          </p:cNvSpPr>
          <p:nvPr>
            <p:ph idx="1"/>
          </p:nvPr>
        </p:nvSpPr>
        <p:spPr>
          <a:xfrm>
            <a:off x="457200" y="1143000"/>
            <a:ext cx="8229600" cy="4525963"/>
          </a:xfrm>
        </p:spPr>
        <p:txBody>
          <a:bodyPr/>
          <a:lstStyle/>
          <a:p>
            <a:pPr>
              <a:lnSpc>
                <a:spcPct val="150000"/>
              </a:lnSpc>
            </a:pPr>
            <a:r>
              <a:rPr lang="en-US" sz="1800" dirty="0"/>
              <a:t>PHP is the top choice for web developers. It’s so popular that currently it powers more than 80% of websites. Websites like Facebook, Yahoo, Flickr, Wikipedia are developed using PHP.</a:t>
            </a:r>
          </a:p>
          <a:p>
            <a:pPr>
              <a:lnSpc>
                <a:spcPct val="150000"/>
              </a:lnSpc>
            </a:pPr>
            <a:r>
              <a:rPr lang="en-US" sz="1800" dirty="0"/>
              <a:t>One of the biggest challenges for developers is to build a high-quality website or application quickly. And most web applications require common repetitive tasks. Using PHP frameworks is a great solution to ease and accelerate development. Frameworks include different methodologies, security policies, and reusable parts of code.</a:t>
            </a:r>
          </a:p>
          <a:p>
            <a:pPr>
              <a:lnSpc>
                <a:spcPct val="150000"/>
              </a:lnSpc>
            </a:pPr>
            <a:r>
              <a:rPr lang="en-US" sz="1800" dirty="0"/>
              <a:t>Frameworks are useful when creating complex projects, as developers don’t have to start from nothing each time. Frameworks provide organized and reusable code and allow you to scale projects easily</a:t>
            </a:r>
            <a:r>
              <a:rPr lang="en-US" sz="1800" dirty="0" smtClean="0"/>
              <a:t>.</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a:bodyPr>
          <a:lstStyle/>
          <a:p>
            <a:pPr eaLnBrk="1" fontAlgn="auto" hangingPunct="1">
              <a:spcAft>
                <a:spcPts val="0"/>
              </a:spcAft>
              <a:defRPr/>
            </a:pPr>
            <a:r>
              <a:rPr lang="en-US" dirty="0"/>
              <a:t>Prototype &amp; Report</a:t>
            </a:r>
          </a:p>
        </p:txBody>
      </p:sp>
    </p:spTree>
    <p:extLst>
      <p:ext uri="{BB962C8B-B14F-4D97-AF65-F5344CB8AC3E}">
        <p14:creationId xmlns:p14="http://schemas.microsoft.com/office/powerpoint/2010/main" val="1880313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Branding </a:t>
            </a:r>
          </a:p>
        </p:txBody>
      </p:sp>
    </p:spTree>
    <p:extLst>
      <p:ext uri="{BB962C8B-B14F-4D97-AF65-F5344CB8AC3E}">
        <p14:creationId xmlns:p14="http://schemas.microsoft.com/office/powerpoint/2010/main" val="2509199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Opportunity &amp; Stakeholders</a:t>
            </a:r>
          </a:p>
        </p:txBody>
      </p:sp>
      <p:sp>
        <p:nvSpPr>
          <p:cNvPr id="6147" name="Content Placeholder 2"/>
          <p:cNvSpPr>
            <a:spLocks noGrp="1"/>
          </p:cNvSpPr>
          <p:nvPr>
            <p:ph idx="1"/>
          </p:nvPr>
        </p:nvSpPr>
        <p:spPr>
          <a:xfrm>
            <a:off x="457200" y="1371600"/>
            <a:ext cx="8229600" cy="4724400"/>
          </a:xfrm>
        </p:spPr>
        <p:txBody>
          <a:bodyPr/>
          <a:lstStyle/>
          <a:p>
            <a:pPr marL="0" indent="0" eaLnBrk="1" hangingPunct="1">
              <a:buNone/>
            </a:pPr>
            <a:r>
              <a:rPr lang="en-US" sz="3600" dirty="0" smtClean="0"/>
              <a:t>Opportunity:</a:t>
            </a:r>
          </a:p>
          <a:p>
            <a:pPr marL="457200" lvl="1" indent="0" eaLnBrk="1" hangingPunct="1">
              <a:buNone/>
            </a:pPr>
            <a:r>
              <a:rPr lang="en-US" dirty="0"/>
              <a:t>In order to fix these issues we will proposed a system “Bovidae Framework”. </a:t>
            </a:r>
            <a:endParaRPr lang="en-US" dirty="0" smtClean="0"/>
          </a:p>
          <a:p>
            <a:pPr marL="457200" lvl="1" indent="0" eaLnBrk="1" hangingPunct="1">
              <a:buNone/>
            </a:pPr>
            <a:r>
              <a:rPr lang="en-US" dirty="0" smtClean="0"/>
              <a:t>Bovidae </a:t>
            </a:r>
            <a:r>
              <a:rPr lang="en-US" dirty="0"/>
              <a:t>will provide an opportunity to </a:t>
            </a:r>
            <a:r>
              <a:rPr lang="en-US" dirty="0" smtClean="0"/>
              <a:t>developer</a:t>
            </a:r>
          </a:p>
          <a:p>
            <a:pPr marL="1200150" lvl="2" indent="-342900" eaLnBrk="1" hangingPunct="1">
              <a:buFont typeface="Arial" pitchFamily="34" charset="0"/>
              <a:buChar char="•"/>
            </a:pPr>
            <a:r>
              <a:rPr lang="en-US" dirty="0" smtClean="0"/>
              <a:t>New </a:t>
            </a:r>
            <a:r>
              <a:rPr lang="en-US" dirty="0"/>
              <a:t>developer can easily create their </a:t>
            </a:r>
            <a:r>
              <a:rPr lang="en-US" dirty="0" smtClean="0"/>
              <a:t>website</a:t>
            </a:r>
          </a:p>
          <a:p>
            <a:pPr marL="1200150" lvl="2" indent="-342900" eaLnBrk="1" hangingPunct="1">
              <a:buFont typeface="Arial" pitchFamily="34" charset="0"/>
              <a:buChar char="•"/>
            </a:pPr>
            <a:r>
              <a:rPr lang="en-US" dirty="0" smtClean="0"/>
              <a:t>Provide </a:t>
            </a:r>
            <a:r>
              <a:rPr lang="en-US" dirty="0"/>
              <a:t>help of each type of developer. </a:t>
            </a:r>
          </a:p>
          <a:p>
            <a:pPr marL="1200150" lvl="2" indent="-342900" eaLnBrk="1" hangingPunct="1">
              <a:buFont typeface="Arial" pitchFamily="34" charset="0"/>
              <a:buChar char="•"/>
            </a:pPr>
            <a:r>
              <a:rPr lang="en-US" dirty="0" smtClean="0"/>
              <a:t>Secure Platform </a:t>
            </a:r>
          </a:p>
        </p:txBody>
      </p:sp>
    </p:spTree>
    <p:extLst>
      <p:ext uri="{BB962C8B-B14F-4D97-AF65-F5344CB8AC3E}">
        <p14:creationId xmlns:p14="http://schemas.microsoft.com/office/powerpoint/2010/main" val="2578874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Logo</a:t>
            </a:r>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95400"/>
            <a:ext cx="7620000" cy="4648200"/>
          </a:xfrm>
          <a:prstGeom prst="rect">
            <a:avLst/>
          </a:prstGeom>
        </p:spPr>
      </p:pic>
    </p:spTree>
    <p:extLst>
      <p:ext uri="{BB962C8B-B14F-4D97-AF65-F5344CB8AC3E}">
        <p14:creationId xmlns:p14="http://schemas.microsoft.com/office/powerpoint/2010/main" val="733963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Banner</a:t>
            </a:r>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7" y="1219200"/>
            <a:ext cx="7315206" cy="4875585"/>
          </a:xfrm>
          <a:prstGeom prst="rect">
            <a:avLst/>
          </a:prstGeom>
        </p:spPr>
      </p:pic>
    </p:spTree>
    <p:extLst>
      <p:ext uri="{BB962C8B-B14F-4D97-AF65-F5344CB8AC3E}">
        <p14:creationId xmlns:p14="http://schemas.microsoft.com/office/powerpoint/2010/main" val="2454568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spTree>
    <p:extLst>
      <p:ext uri="{BB962C8B-B14F-4D97-AF65-F5344CB8AC3E}">
        <p14:creationId xmlns:p14="http://schemas.microsoft.com/office/powerpoint/2010/main" val="3359898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Home</a:t>
            </a:r>
            <a:endParaRPr lang="en-US" dirty="0" smtClean="0"/>
          </a:p>
        </p:txBody>
      </p:sp>
      <p:pic>
        <p:nvPicPr>
          <p:cNvPr id="3" name="Picture 2"/>
          <p:cNvPicPr>
            <a:picLocks noChangeAspect="1"/>
          </p:cNvPicPr>
          <p:nvPr/>
        </p:nvPicPr>
        <p:blipFill rotWithShape="1">
          <a:blip r:embed="rId2"/>
          <a:srcRect t="12677" b="6504"/>
          <a:stretch/>
        </p:blipFill>
        <p:spPr>
          <a:xfrm>
            <a:off x="717451" y="1219200"/>
            <a:ext cx="7709098" cy="4343400"/>
          </a:xfrm>
          <a:prstGeom prst="rect">
            <a:avLst/>
          </a:prstGeom>
        </p:spPr>
      </p:pic>
    </p:spTree>
    <p:extLst>
      <p:ext uri="{BB962C8B-B14F-4D97-AF65-F5344CB8AC3E}">
        <p14:creationId xmlns:p14="http://schemas.microsoft.com/office/powerpoint/2010/main" val="590601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Home</a:t>
            </a:r>
            <a:endParaRPr lang="en-US" dirty="0" smtClean="0"/>
          </a:p>
        </p:txBody>
      </p:sp>
      <p:pic>
        <p:nvPicPr>
          <p:cNvPr id="3" name="Picture 2"/>
          <p:cNvPicPr>
            <a:picLocks noChangeAspect="1"/>
          </p:cNvPicPr>
          <p:nvPr/>
        </p:nvPicPr>
        <p:blipFill rotWithShape="1">
          <a:blip r:embed="rId2"/>
          <a:srcRect l="1244" t="12676" b="7042"/>
          <a:stretch/>
        </p:blipFill>
        <p:spPr>
          <a:xfrm>
            <a:off x="304799" y="1143000"/>
            <a:ext cx="8534401" cy="4648200"/>
          </a:xfrm>
          <a:prstGeom prst="rect">
            <a:avLst/>
          </a:prstGeom>
        </p:spPr>
      </p:pic>
    </p:spTree>
    <p:extLst>
      <p:ext uri="{BB962C8B-B14F-4D97-AF65-F5344CB8AC3E}">
        <p14:creationId xmlns:p14="http://schemas.microsoft.com/office/powerpoint/2010/main" val="3585477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45720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smtClean="0"/>
              <a:t>Home</a:t>
            </a:r>
          </a:p>
        </p:txBody>
      </p:sp>
      <p:pic>
        <p:nvPicPr>
          <p:cNvPr id="3" name="Picture 2"/>
          <p:cNvPicPr>
            <a:picLocks noChangeAspect="1"/>
          </p:cNvPicPr>
          <p:nvPr/>
        </p:nvPicPr>
        <p:blipFill rotWithShape="1">
          <a:blip r:embed="rId2"/>
          <a:srcRect t="20833" b="21875"/>
          <a:stretch/>
        </p:blipFill>
        <p:spPr>
          <a:xfrm>
            <a:off x="714375" y="1524000"/>
            <a:ext cx="7953375" cy="4191000"/>
          </a:xfrm>
          <a:prstGeom prst="rect">
            <a:avLst/>
          </a:prstGeom>
        </p:spPr>
      </p:pic>
    </p:spTree>
    <p:extLst>
      <p:ext uri="{BB962C8B-B14F-4D97-AF65-F5344CB8AC3E}">
        <p14:creationId xmlns:p14="http://schemas.microsoft.com/office/powerpoint/2010/main" val="2268624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Home</a:t>
            </a:r>
            <a:endParaRPr lang="en-US" dirty="0" smtClean="0"/>
          </a:p>
        </p:txBody>
      </p:sp>
      <p:pic>
        <p:nvPicPr>
          <p:cNvPr id="3" name="Picture 2"/>
          <p:cNvPicPr>
            <a:picLocks noChangeAspect="1"/>
          </p:cNvPicPr>
          <p:nvPr/>
        </p:nvPicPr>
        <p:blipFill rotWithShape="1">
          <a:blip r:embed="rId2"/>
          <a:srcRect t="12903" b="4838"/>
          <a:stretch/>
        </p:blipFill>
        <p:spPr>
          <a:xfrm>
            <a:off x="276225" y="1295400"/>
            <a:ext cx="8562975" cy="4572000"/>
          </a:xfrm>
          <a:prstGeom prst="rect">
            <a:avLst/>
          </a:prstGeom>
        </p:spPr>
      </p:pic>
    </p:spTree>
    <p:extLst>
      <p:ext uri="{BB962C8B-B14F-4D97-AF65-F5344CB8AC3E}">
        <p14:creationId xmlns:p14="http://schemas.microsoft.com/office/powerpoint/2010/main" val="1945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Services</a:t>
            </a:r>
            <a:endParaRPr lang="en-US" dirty="0" smtClean="0"/>
          </a:p>
        </p:txBody>
      </p:sp>
      <p:pic>
        <p:nvPicPr>
          <p:cNvPr id="3" name="Picture 2"/>
          <p:cNvPicPr>
            <a:picLocks noChangeAspect="1"/>
          </p:cNvPicPr>
          <p:nvPr/>
        </p:nvPicPr>
        <p:blipFill rotWithShape="1">
          <a:blip r:embed="rId2"/>
          <a:srcRect t="12333" b="5961"/>
          <a:stretch/>
        </p:blipFill>
        <p:spPr>
          <a:xfrm>
            <a:off x="316706" y="1219200"/>
            <a:ext cx="8510587" cy="4648201"/>
          </a:xfrm>
          <a:prstGeom prst="rect">
            <a:avLst/>
          </a:prstGeom>
        </p:spPr>
      </p:pic>
    </p:spTree>
    <p:extLst>
      <p:ext uri="{BB962C8B-B14F-4D97-AF65-F5344CB8AC3E}">
        <p14:creationId xmlns:p14="http://schemas.microsoft.com/office/powerpoint/2010/main" val="426773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Download</a:t>
            </a:r>
            <a:endParaRPr lang="en-US" dirty="0" smtClean="0"/>
          </a:p>
        </p:txBody>
      </p:sp>
      <p:pic>
        <p:nvPicPr>
          <p:cNvPr id="3" name="Picture 2"/>
          <p:cNvPicPr>
            <a:picLocks noChangeAspect="1"/>
          </p:cNvPicPr>
          <p:nvPr/>
        </p:nvPicPr>
        <p:blipFill rotWithShape="1">
          <a:blip r:embed="rId2"/>
          <a:srcRect t="11766" b="14705"/>
          <a:stretch/>
        </p:blipFill>
        <p:spPr>
          <a:xfrm>
            <a:off x="228600" y="1417638"/>
            <a:ext cx="8686799" cy="4419600"/>
          </a:xfrm>
          <a:prstGeom prst="rect">
            <a:avLst/>
          </a:prstGeom>
        </p:spPr>
      </p:pic>
    </p:spTree>
    <p:extLst>
      <p:ext uri="{BB962C8B-B14F-4D97-AF65-F5344CB8AC3E}">
        <p14:creationId xmlns:p14="http://schemas.microsoft.com/office/powerpoint/2010/main" val="1403150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Documentation</a:t>
            </a:r>
            <a:endParaRPr lang="en-US" dirty="0" smtClean="0"/>
          </a:p>
        </p:txBody>
      </p:sp>
      <p:pic>
        <p:nvPicPr>
          <p:cNvPr id="3" name="Picture 2"/>
          <p:cNvPicPr>
            <a:picLocks noChangeAspect="1"/>
          </p:cNvPicPr>
          <p:nvPr/>
        </p:nvPicPr>
        <p:blipFill rotWithShape="1">
          <a:blip r:embed="rId2"/>
          <a:srcRect t="12739" b="5630"/>
          <a:stretch/>
        </p:blipFill>
        <p:spPr>
          <a:xfrm>
            <a:off x="214312" y="1219200"/>
            <a:ext cx="8715375" cy="4724400"/>
          </a:xfrm>
          <a:prstGeom prst="rect">
            <a:avLst/>
          </a:prstGeom>
        </p:spPr>
      </p:pic>
    </p:spTree>
    <p:extLst>
      <p:ext uri="{BB962C8B-B14F-4D97-AF65-F5344CB8AC3E}">
        <p14:creationId xmlns:p14="http://schemas.microsoft.com/office/powerpoint/2010/main" val="408914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Opportunity &amp; Stakeholders</a:t>
            </a:r>
          </a:p>
        </p:txBody>
      </p:sp>
      <p:sp>
        <p:nvSpPr>
          <p:cNvPr id="6147" name="Content Placeholder 2"/>
          <p:cNvSpPr>
            <a:spLocks noGrp="1"/>
          </p:cNvSpPr>
          <p:nvPr>
            <p:ph idx="1"/>
          </p:nvPr>
        </p:nvSpPr>
        <p:spPr>
          <a:xfrm>
            <a:off x="685800" y="1447800"/>
            <a:ext cx="8229600" cy="4724400"/>
          </a:xfrm>
        </p:spPr>
        <p:txBody>
          <a:bodyPr/>
          <a:lstStyle/>
          <a:p>
            <a:pPr marL="0" indent="0" eaLnBrk="1" hangingPunct="1">
              <a:buNone/>
            </a:pPr>
            <a:r>
              <a:rPr lang="en-US" dirty="0" smtClean="0"/>
              <a:t>Stakeholders:</a:t>
            </a:r>
          </a:p>
          <a:p>
            <a:pPr marL="857250" lvl="1" indent="-457200" eaLnBrk="1" hangingPunct="1"/>
            <a:r>
              <a:rPr lang="en-US" sz="2400" dirty="0"/>
              <a:t>Developer </a:t>
            </a:r>
            <a:endParaRPr lang="en-US" sz="2400" dirty="0" smtClean="0"/>
          </a:p>
        </p:txBody>
      </p:sp>
    </p:spTree>
    <p:extLst>
      <p:ext uri="{BB962C8B-B14F-4D97-AF65-F5344CB8AC3E}">
        <p14:creationId xmlns:p14="http://schemas.microsoft.com/office/powerpoint/2010/main" val="1598916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mtClean="0"/>
              <a:t>Contact Us</a:t>
            </a:r>
            <a:endParaRPr lang="en-US" dirty="0" smtClean="0"/>
          </a:p>
        </p:txBody>
      </p:sp>
      <p:pic>
        <p:nvPicPr>
          <p:cNvPr id="3" name="Picture 2"/>
          <p:cNvPicPr>
            <a:picLocks noChangeAspect="1"/>
          </p:cNvPicPr>
          <p:nvPr/>
        </p:nvPicPr>
        <p:blipFill rotWithShape="1">
          <a:blip r:embed="rId2"/>
          <a:srcRect t="12698" b="7938"/>
          <a:stretch/>
        </p:blipFill>
        <p:spPr>
          <a:xfrm>
            <a:off x="302716" y="1219200"/>
            <a:ext cx="8538567" cy="4648200"/>
          </a:xfrm>
          <a:prstGeom prst="rect">
            <a:avLst/>
          </a:prstGeom>
        </p:spPr>
      </p:pic>
    </p:spTree>
    <p:extLst>
      <p:ext uri="{BB962C8B-B14F-4D97-AF65-F5344CB8AC3E}">
        <p14:creationId xmlns:p14="http://schemas.microsoft.com/office/powerpoint/2010/main" val="1675208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smtClean="0"/>
              <a:t>Footer</a:t>
            </a:r>
          </a:p>
        </p:txBody>
      </p:sp>
      <p:pic>
        <p:nvPicPr>
          <p:cNvPr id="3" name="Picture 2"/>
          <p:cNvPicPr>
            <a:picLocks noChangeAspect="1"/>
          </p:cNvPicPr>
          <p:nvPr/>
        </p:nvPicPr>
        <p:blipFill rotWithShape="1">
          <a:blip r:embed="rId2"/>
          <a:srcRect t="15069" b="8220"/>
          <a:stretch/>
        </p:blipFill>
        <p:spPr>
          <a:xfrm>
            <a:off x="609600" y="1219200"/>
            <a:ext cx="8217495" cy="4724400"/>
          </a:xfrm>
          <a:prstGeom prst="rect">
            <a:avLst/>
          </a:prstGeom>
        </p:spPr>
      </p:pic>
    </p:spTree>
    <p:extLst>
      <p:ext uri="{BB962C8B-B14F-4D97-AF65-F5344CB8AC3E}">
        <p14:creationId xmlns:p14="http://schemas.microsoft.com/office/powerpoint/2010/main" val="3917323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smtClean="0"/>
              <a:t>Framework View</a:t>
            </a:r>
          </a:p>
        </p:txBody>
      </p:sp>
      <p:pic>
        <p:nvPicPr>
          <p:cNvPr id="18434" name="Picture 1"/>
          <p:cNvPicPr>
            <a:picLocks noChangeAspect="1" noChangeArrowheads="1"/>
          </p:cNvPicPr>
          <p:nvPr/>
        </p:nvPicPr>
        <p:blipFill>
          <a:blip r:embed="rId2">
            <a:extLst>
              <a:ext uri="{28A0092B-C50C-407E-A947-70E740481C1C}">
                <a14:useLocalDpi xmlns:a14="http://schemas.microsoft.com/office/drawing/2010/main" val="0"/>
              </a:ext>
            </a:extLst>
          </a:blip>
          <a:srcRect t="3799" b="21690"/>
          <a:stretch>
            <a:fillRect/>
          </a:stretch>
        </p:blipFill>
        <p:spPr bwMode="auto">
          <a:xfrm>
            <a:off x="1066800" y="1143000"/>
            <a:ext cx="7445829"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5057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2">
            <a:extLst>
              <a:ext uri="{28A0092B-C50C-407E-A947-70E740481C1C}">
                <a14:useLocalDpi xmlns:a14="http://schemas.microsoft.com/office/drawing/2010/main" val="0"/>
              </a:ext>
            </a:extLst>
          </a:blip>
          <a:srcRect t="9367" b="5191"/>
          <a:stretch>
            <a:fillRect/>
          </a:stretch>
        </p:blipFill>
        <p:spPr bwMode="auto">
          <a:xfrm>
            <a:off x="0" y="533400"/>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537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2">
            <a:extLst>
              <a:ext uri="{28A0092B-C50C-407E-A947-70E740481C1C}">
                <a14:useLocalDpi xmlns:a14="http://schemas.microsoft.com/office/drawing/2010/main" val="0"/>
              </a:ext>
            </a:extLst>
          </a:blip>
          <a:srcRect t="9462" b="6610"/>
          <a:stretch>
            <a:fillRect/>
          </a:stretch>
        </p:blipFill>
        <p:spPr bwMode="auto">
          <a:xfrm>
            <a:off x="0" y="6858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150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p:cNvPicPr>
            <a:picLocks noChangeAspect="1" noChangeArrowheads="1"/>
          </p:cNvPicPr>
          <p:nvPr/>
        </p:nvPicPr>
        <p:blipFill>
          <a:blip r:embed="rId2">
            <a:extLst>
              <a:ext uri="{28A0092B-C50C-407E-A947-70E740481C1C}">
                <a14:useLocalDpi xmlns:a14="http://schemas.microsoft.com/office/drawing/2010/main" val="0"/>
              </a:ext>
            </a:extLst>
          </a:blip>
          <a:srcRect t="9367" b="5191"/>
          <a:stretch>
            <a:fillRect/>
          </a:stretch>
        </p:blipFill>
        <p:spPr bwMode="auto">
          <a:xfrm>
            <a:off x="0" y="8382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721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2">
            <a:extLst>
              <a:ext uri="{28A0092B-C50C-407E-A947-70E740481C1C}">
                <a14:useLocalDpi xmlns:a14="http://schemas.microsoft.com/office/drawing/2010/main" val="0"/>
              </a:ext>
            </a:extLst>
          </a:blip>
          <a:srcRect t="9462" b="10844"/>
          <a:stretch>
            <a:fillRect/>
          </a:stretch>
        </p:blipFill>
        <p:spPr bwMode="auto">
          <a:xfrm>
            <a:off x="0" y="762000"/>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0796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2">
            <a:extLst>
              <a:ext uri="{28A0092B-C50C-407E-A947-70E740481C1C}">
                <a14:useLocalDpi xmlns:a14="http://schemas.microsoft.com/office/drawing/2010/main" val="0"/>
              </a:ext>
            </a:extLst>
          </a:blip>
          <a:srcRect t="9367" b="10857"/>
          <a:stretch>
            <a:fillRect/>
          </a:stretch>
        </p:blipFill>
        <p:spPr bwMode="auto">
          <a:xfrm>
            <a:off x="0" y="457200"/>
            <a:ext cx="914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330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2">
            <a:extLst>
              <a:ext uri="{28A0092B-C50C-407E-A947-70E740481C1C}">
                <a14:useLocalDpi xmlns:a14="http://schemas.microsoft.com/office/drawing/2010/main" val="0"/>
              </a:ext>
            </a:extLst>
          </a:blip>
          <a:srcRect t="8493" b="12271"/>
          <a:stretch>
            <a:fillRect/>
          </a:stretch>
        </p:blipFill>
        <p:spPr bwMode="auto">
          <a:xfrm>
            <a:off x="0" y="838200"/>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232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2">
            <a:extLst>
              <a:ext uri="{28A0092B-C50C-407E-A947-70E740481C1C}">
                <a14:useLocalDpi xmlns:a14="http://schemas.microsoft.com/office/drawing/2010/main" val="0"/>
              </a:ext>
            </a:extLst>
          </a:blip>
          <a:srcRect t="4237" b="9444"/>
          <a:stretch>
            <a:fillRect/>
          </a:stretch>
        </p:blipFill>
        <p:spPr bwMode="auto">
          <a:xfrm>
            <a:off x="-26158" y="533400"/>
            <a:ext cx="917015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24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r>
              <a:rPr lang="en-US" dirty="0"/>
              <a:t>We purpose a framework architecture “Bovidae Framework”</a:t>
            </a:r>
          </a:p>
          <a:p>
            <a:pPr eaLnBrk="1" hangingPunct="1"/>
            <a:r>
              <a:rPr lang="en-US" dirty="0"/>
              <a:t>Bovidae framework have an ability to resolve all the problems discussed before.</a:t>
            </a:r>
          </a:p>
          <a:p>
            <a:pPr eaLnBrk="1" hangingPunct="1"/>
            <a:r>
              <a:rPr lang="en-US" dirty="0"/>
              <a:t>On Bovidae framework, heavy or small budget web project can be develop</a:t>
            </a:r>
          </a:p>
          <a:p>
            <a:endParaRPr lang="en-US" dirty="0"/>
          </a:p>
          <a:p>
            <a:pPr lvl="0" fontAlgn="t"/>
            <a:endParaRPr lang="en-US" dirty="0"/>
          </a:p>
          <a:p>
            <a:pPr eaLnBrk="1" hangingPunct="1"/>
            <a:endParaRPr lang="en-US" dirty="0"/>
          </a:p>
          <a:p>
            <a:endParaRPr lang="en-US" dirty="0"/>
          </a:p>
        </p:txBody>
      </p:sp>
    </p:spTree>
    <p:extLst>
      <p:ext uri="{BB962C8B-B14F-4D97-AF65-F5344CB8AC3E}">
        <p14:creationId xmlns:p14="http://schemas.microsoft.com/office/powerpoint/2010/main" val="29622735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2">
            <a:extLst>
              <a:ext uri="{28A0092B-C50C-407E-A947-70E740481C1C}">
                <a14:useLocalDpi xmlns:a14="http://schemas.microsoft.com/office/drawing/2010/main" val="0"/>
              </a:ext>
            </a:extLst>
          </a:blip>
          <a:srcRect t="8531" b="24040"/>
          <a:stretch>
            <a:fillRect/>
          </a:stretch>
        </p:blipFill>
        <p:spPr bwMode="auto">
          <a:xfrm>
            <a:off x="-3412" y="806450"/>
            <a:ext cx="9147412"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4860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Report</a:t>
            </a:r>
          </a:p>
        </p:txBody>
      </p:sp>
      <p:sp>
        <p:nvSpPr>
          <p:cNvPr id="10243" name="Content Placeholder 2"/>
          <p:cNvSpPr>
            <a:spLocks noGrp="1"/>
          </p:cNvSpPr>
          <p:nvPr>
            <p:ph idx="1"/>
          </p:nvPr>
        </p:nvSpPr>
        <p:spPr/>
        <p:txBody>
          <a:bodyPr/>
          <a:lstStyle/>
          <a:p>
            <a:pPr eaLnBrk="1" hangingPunct="1"/>
            <a:r>
              <a:rPr lang="en-US" dirty="0"/>
              <a:t>Chapter 1: Introduction</a:t>
            </a:r>
          </a:p>
          <a:p>
            <a:pPr eaLnBrk="1" hangingPunct="1"/>
            <a:r>
              <a:rPr lang="en-US" dirty="0"/>
              <a:t>Chapter 2: Literature / Market Survey</a:t>
            </a:r>
          </a:p>
          <a:p>
            <a:pPr eaLnBrk="1" hangingPunct="1"/>
            <a:r>
              <a:rPr lang="en-US" dirty="0"/>
              <a:t>Chapter 3: Requirement Analysis</a:t>
            </a:r>
          </a:p>
          <a:p>
            <a:pPr eaLnBrk="1" hangingPunct="1"/>
            <a:r>
              <a:rPr lang="en-US" dirty="0"/>
              <a:t>Chapter 4: System Design</a:t>
            </a:r>
          </a:p>
          <a:p>
            <a:pPr eaLnBrk="1" hangingPunct="1"/>
            <a:r>
              <a:rPr lang="en-US" dirty="0"/>
              <a:t>Chapter 5: Implementation</a:t>
            </a:r>
          </a:p>
          <a:p>
            <a:pPr eaLnBrk="1" hangingPunct="1"/>
            <a:r>
              <a:rPr lang="en-US" dirty="0"/>
              <a:t>Chapter 6: Testing &amp; Evaluations</a:t>
            </a:r>
          </a:p>
          <a:p>
            <a:pPr eaLnBrk="1" hangingPunct="1"/>
            <a:r>
              <a:rPr lang="en-US" dirty="0"/>
              <a:t>Chapter 7: Conclusion &amp; Outlook</a:t>
            </a:r>
          </a:p>
        </p:txBody>
      </p:sp>
    </p:spTree>
    <p:extLst>
      <p:ext uri="{BB962C8B-B14F-4D97-AF65-F5344CB8AC3E}">
        <p14:creationId xmlns:p14="http://schemas.microsoft.com/office/powerpoint/2010/main" val="4022013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TotalTime>
  <Words>1457</Words>
  <Application>Microsoft Office PowerPoint</Application>
  <PresentationFormat>On-screen Show (4:3)</PresentationFormat>
  <Paragraphs>495</Paragraphs>
  <Slides>91</Slides>
  <Notes>0</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Senior Design Project</vt:lpstr>
      <vt:lpstr>Project Team</vt:lpstr>
      <vt:lpstr>Table of Content</vt:lpstr>
      <vt:lpstr>Opportunity &amp; Stakeholders</vt:lpstr>
      <vt:lpstr>Opportunity &amp; Stakeholders</vt:lpstr>
      <vt:lpstr>Opportunity &amp; Stakeholders</vt:lpstr>
      <vt:lpstr>Opportunity &amp; Stakeholders</vt:lpstr>
      <vt:lpstr>Opportunity &amp; Stakeholders</vt:lpstr>
      <vt:lpstr>Solution</vt:lpstr>
      <vt:lpstr>Solution</vt:lpstr>
      <vt:lpstr>Solution</vt:lpstr>
      <vt:lpstr>PROGRESS REPORT Summary</vt:lpstr>
      <vt:lpstr>REQUIREMENTS</vt:lpstr>
      <vt:lpstr>Elicitation Techniques / Tools </vt:lpstr>
      <vt:lpstr>Requirements</vt:lpstr>
      <vt:lpstr>Market/Literature Survey</vt:lpstr>
      <vt:lpstr>PowerPoint Presentation</vt:lpstr>
      <vt:lpstr>PowerPoint Presentation</vt:lpstr>
      <vt:lpstr>Wire Framing</vt:lpstr>
      <vt:lpstr>Main home Page</vt:lpstr>
      <vt:lpstr>Development Page</vt:lpstr>
      <vt:lpstr>Generator</vt:lpstr>
      <vt:lpstr>Create Model</vt:lpstr>
      <vt:lpstr>Create Controller</vt:lpstr>
      <vt:lpstr>Create View</vt:lpstr>
      <vt:lpstr>Clear Cache</vt:lpstr>
      <vt:lpstr>List All Models</vt:lpstr>
      <vt:lpstr>List All Controller</vt:lpstr>
      <vt:lpstr>Specification / Documentation</vt:lpstr>
      <vt:lpstr>Requirements</vt:lpstr>
      <vt:lpstr>Requirements</vt:lpstr>
      <vt:lpstr>Use Cases</vt:lpstr>
      <vt:lpstr>Use Cases</vt:lpstr>
      <vt:lpstr>PowerPoint Presentation</vt:lpstr>
      <vt:lpstr>Functional Requirements </vt:lpstr>
      <vt:lpstr>PowerPoint Presentation</vt:lpstr>
      <vt:lpstr>PowerPoint Presentation</vt:lpstr>
      <vt:lpstr>Non-FUNCTIONAL REQUIRMENTS </vt:lpstr>
      <vt:lpstr>Non Functional Requirements</vt:lpstr>
      <vt:lpstr>Design</vt:lpstr>
      <vt:lpstr>Architectural Design</vt:lpstr>
      <vt:lpstr>Bovidae Framework Directory</vt:lpstr>
      <vt:lpstr>Domain Model</vt:lpstr>
      <vt:lpstr>Entity Relationship Diagram(ERD)</vt:lpstr>
      <vt:lpstr>Processing  Request</vt:lpstr>
      <vt:lpstr>Deployment Diagram</vt:lpstr>
      <vt:lpstr>Implementation</vt:lpstr>
      <vt:lpstr>Implementation</vt:lpstr>
      <vt:lpstr>Development Tools &amp; Technologies</vt:lpstr>
      <vt:lpstr>Best Practices / Coding Standards</vt:lpstr>
      <vt:lpstr>Libraries / Components / Web Services</vt:lpstr>
      <vt:lpstr>Testing</vt:lpstr>
      <vt:lpstr>Conclusion &amp; Outlook</vt:lpstr>
      <vt:lpstr>Conclusion &amp; Outlook</vt:lpstr>
      <vt:lpstr>Endeavour</vt:lpstr>
      <vt:lpstr>Endeavour</vt:lpstr>
      <vt:lpstr>Team</vt:lpstr>
      <vt:lpstr>Work</vt:lpstr>
      <vt:lpstr>Work</vt:lpstr>
      <vt:lpstr>Way of Working</vt:lpstr>
      <vt:lpstr>Way of Working</vt:lpstr>
      <vt:lpstr>NEXT STEPS</vt:lpstr>
      <vt:lpstr>Work Breakdown Structure</vt:lpstr>
      <vt:lpstr>Work Breakdown Structure (List of all Deliverables / Strikethrough Completed Deliverables)</vt:lpstr>
      <vt:lpstr>Work Breakdown Structure (List of all Deliverables / Strikethrough Completed Deliverables)</vt:lpstr>
      <vt:lpstr>PowerPoint Presentation</vt:lpstr>
      <vt:lpstr>Challenges</vt:lpstr>
      <vt:lpstr>Prototype &amp; Report</vt:lpstr>
      <vt:lpstr>Branding </vt:lpstr>
      <vt:lpstr>PowerPoint Presentation</vt:lpstr>
      <vt:lpstr>PowerPoint Presentation</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Proposal</dc:title>
  <dc:creator>Khan</dc:creator>
  <cp:lastModifiedBy>KainatKhalid</cp:lastModifiedBy>
  <cp:revision>61</cp:revision>
  <dcterms:created xsi:type="dcterms:W3CDTF">2013-01-22T07:04:44Z</dcterms:created>
  <dcterms:modified xsi:type="dcterms:W3CDTF">2018-12-17T13:53:24Z</dcterms:modified>
</cp:coreProperties>
</file>